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  <p:sldMasterId id="2147483667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96" r:id="rId9"/>
    <p:sldId id="262" r:id="rId10"/>
    <p:sldId id="264" r:id="rId11"/>
    <p:sldId id="270" r:id="rId12"/>
    <p:sldId id="297" r:id="rId13"/>
    <p:sldId id="293" r:id="rId14"/>
  </p:sldIdLst>
  <p:sldSz cx="12192000" cy="6858000"/>
  <p:notesSz cx="6807200" cy="99393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7376896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870216141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1607A9-0A79-4FCC-BE44-A3299D67F56C}" type="datetimeFigureOut">
              <a:rPr lang="de-DE"/>
              <a:t>17.07.2026</a:t>
            </a:fld>
            <a:endParaRPr lang="de-DE"/>
          </a:p>
        </p:txBody>
      </p:sp>
      <p:sp>
        <p:nvSpPr>
          <p:cNvPr id="594632178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1635338678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8396456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49706004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93FBA8C-0520-4795-B297-3DAEAA5F35A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0778841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54997656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39818869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14587-249E-5750-67D1-A4FF527035C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431460" name="Folienbildplatzhalter 1">
            <a:extLst>
              <a:ext uri="{FF2B5EF4-FFF2-40B4-BE49-F238E27FC236}">
                <a16:creationId xmlns:a16="http://schemas.microsoft.com/office/drawing/2014/main" id="{A12501D6-E633-C36B-B79C-ADFD1A850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72467475" name="Notizenplatzhalter 2">
            <a:extLst>
              <a:ext uri="{FF2B5EF4-FFF2-40B4-BE49-F238E27FC236}">
                <a16:creationId xmlns:a16="http://schemas.microsoft.com/office/drawing/2014/main" id="{EFAC8703-7350-E51B-2F81-F036672869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943202557" name="Foliennummernplatzhalter 3">
            <a:extLst>
              <a:ext uri="{FF2B5EF4-FFF2-40B4-BE49-F238E27FC236}">
                <a16:creationId xmlns:a16="http://schemas.microsoft.com/office/drawing/2014/main" id="{3CDD4536-4B17-7BAF-0BB1-021C01A34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1092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BBD4897-6AE7-9BA3-F0D7-0686B8FD06A5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7601251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66580492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006707729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4112034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27037986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840668932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008567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30305826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2050465813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3041620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827278002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497163376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4114168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848375570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Entsprechend Antrag, daher englisch</a:t>
            </a:r>
            <a:endParaRPr/>
          </a:p>
        </p:txBody>
      </p:sp>
      <p:sp>
        <p:nvSpPr>
          <p:cNvPr id="1613559662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4699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7041715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772594570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84119216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1758715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057957511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59636728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431460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72467475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943202557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793FBA8C-0520-4795-B297-3DAEAA5F35AB}" type="slidenum">
              <a:rPr lang="de-DE"/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el_Dunkelblau_1" userDrawn="1">
  <p:cSld name="Titel_Dunkelblau_1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68110664" name="Google Shape;11;p17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740567" y="373855"/>
            <a:ext cx="1442604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100013" name="Google Shape;12;p17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8265318" y="1809411"/>
            <a:ext cx="3926681" cy="5048589"/>
          </a:xfrm>
          <a:prstGeom prst="rect">
            <a:avLst/>
          </a:prstGeom>
          <a:noFill/>
          <a:ln>
            <a:noFill/>
          </a:ln>
        </p:spPr>
      </p:pic>
      <p:sp>
        <p:nvSpPr>
          <p:cNvPr id="2087611160" name="Google Shape;13;p17"/>
          <p:cNvSpPr txBox="1">
            <a:spLocks noGrp="1"/>
          </p:cNvSpPr>
          <p:nvPr>
            <p:ph type="body" idx="1"/>
          </p:nvPr>
        </p:nvSpPr>
        <p:spPr bwMode="auto">
          <a:xfrm>
            <a:off x="720000" y="3708000"/>
            <a:ext cx="7196138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6000"/>
              <a:buFont typeface="Outfit Light"/>
              <a:buNone/>
              <a:defRPr sz="6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03533714" name="Google Shape;14;p17"/>
          <p:cNvSpPr txBox="1">
            <a:spLocks noGrp="1"/>
          </p:cNvSpPr>
          <p:nvPr>
            <p:ph type="body" idx="2"/>
          </p:nvPr>
        </p:nvSpPr>
        <p:spPr bwMode="auto">
          <a:xfrm>
            <a:off x="720000" y="5455840"/>
            <a:ext cx="7196136" cy="590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pt + 2 Spalten" preserve="1" userDrawn="1">
  <p:cSld name="HL_32pt + 2 Spal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623199" name="Google Shape;57;p27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1044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34383980" name="Google Shape;58;p27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630750797" name="Google Shape;59;p27"/>
          <p:cNvSpPr txBox="1">
            <a:spLocks noGrp="1"/>
          </p:cNvSpPr>
          <p:nvPr>
            <p:ph type="body" idx="1"/>
          </p:nvPr>
        </p:nvSpPr>
        <p:spPr bwMode="auto">
          <a:xfrm>
            <a:off x="719999" y="1943998"/>
            <a:ext cx="10440000" cy="3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tatement_40pt" preserve="1" userDrawn="1">
  <p:cSld name="Statement_4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1631938" name="Google Shape;61;p28"/>
          <p:cNvSpPr txBox="1">
            <a:spLocks noGrp="1"/>
          </p:cNvSpPr>
          <p:nvPr>
            <p:ph type="title"/>
          </p:nvPr>
        </p:nvSpPr>
        <p:spPr bwMode="auto">
          <a:xfrm>
            <a:off x="719998" y="720000"/>
            <a:ext cx="9360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4000"/>
              <a:buFont typeface="Outfit Light"/>
              <a:buNone/>
              <a:defRPr sz="40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98983294" name="Google Shape;62;p28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cxnSp>
        <p:nvCxnSpPr>
          <p:cNvPr id="596377559" name="Google Shape;63;p28"/>
          <p:cNvCxnSpPr/>
          <p:nvPr/>
        </p:nvCxnSpPr>
        <p:spPr bwMode="auto">
          <a:xfrm>
            <a:off x="900000" y="5580000"/>
            <a:ext cx="720000" cy="0"/>
          </a:xfrm>
          <a:prstGeom prst="straightConnector1">
            <a:avLst/>
          </a:prstGeom>
          <a:noFill/>
          <a:ln w="76200" cap="rnd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_Statement_40pt" preserve="1" userDrawn="1">
  <p:cSld name="1_Statement_4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4918403" name="Google Shape;65;p29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4284325" name="Google Shape;66;p29"/>
          <p:cNvSpPr txBox="1">
            <a:spLocks noGrp="1"/>
          </p:cNvSpPr>
          <p:nvPr>
            <p:ph type="title"/>
          </p:nvPr>
        </p:nvSpPr>
        <p:spPr bwMode="auto">
          <a:xfrm>
            <a:off x="719998" y="720000"/>
            <a:ext cx="9360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utfit Light"/>
              <a:buNone/>
              <a:defRPr sz="4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65283968" name="Google Shape;67;p29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cxnSp>
        <p:nvCxnSpPr>
          <p:cNvPr id="545722237" name="Google Shape;68;p29"/>
          <p:cNvCxnSpPr/>
          <p:nvPr/>
        </p:nvCxnSpPr>
        <p:spPr bwMode="auto">
          <a:xfrm>
            <a:off x="900000" y="5580000"/>
            <a:ext cx="720000" cy="0"/>
          </a:xfrm>
          <a:prstGeom prst="straightConnector1">
            <a:avLst/>
          </a:prstGeom>
          <a:noFill/>
          <a:ln w="76200" cap="rnd" cmpd="sng">
            <a:solidFill>
              <a:schemeClr val="accent3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54374964" name="Google Shape;69;p29"/>
          <p:cNvCxnSpPr/>
          <p:nvPr/>
        </p:nvCxnSpPr>
        <p:spPr bwMode="auto">
          <a:xfrm>
            <a:off x="739774" y="6238774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4071965" name="Google Shape;70;p29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10264461" y="5536785"/>
            <a:ext cx="1195700" cy="939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 + Bild" preserve="1" userDrawn="1">
  <p:cSld name="HL_32 +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2538900" name="Google Shape;72;p30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522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2611330" name="Google Shape;73;p30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91752681" name="Google Shape;74;p30"/>
          <p:cNvSpPr>
            <a:spLocks noGrp="1"/>
          </p:cNvSpPr>
          <p:nvPr>
            <p:ph type="pic" idx="2"/>
          </p:nvPr>
        </p:nvSpPr>
        <p:spPr bwMode="auto"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12655598" name="Google Shape;75;p30"/>
          <p:cNvSpPr txBox="1">
            <a:spLocks noGrp="1"/>
          </p:cNvSpPr>
          <p:nvPr>
            <p:ph type="body" idx="1"/>
          </p:nvPr>
        </p:nvSpPr>
        <p:spPr bwMode="auto">
          <a:xfrm>
            <a:off x="720724" y="1943100"/>
            <a:ext cx="5219700" cy="400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co_weiss" preserve="1" userDrawn="1">
  <p:cSld name="Blanco_weis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3701550" name="Google Shape;77;p31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co_blau" preserve="1" userDrawn="1">
  <p:cSld name="Blanco_bla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84790" name="Google Shape;79;p3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75012564" name="Google Shape;80;p32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582173272" name="Google Shape;81;p32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10264461" y="5536785"/>
            <a:ext cx="1195700" cy="9394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2125941" name="Google Shape;82;p32"/>
          <p:cNvCxnSpPr/>
          <p:nvPr/>
        </p:nvCxnSpPr>
        <p:spPr bwMode="auto">
          <a:xfrm>
            <a:off x="739774" y="6238800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5932113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7045959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1830969539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6241E3-D5EE-4C56-A279-F2D54B17B1F5}" type="datetimeFigureOut">
              <a:rPr lang="de-DE"/>
              <a:t>17.07.2026</a:t>
            </a:fld>
            <a:endParaRPr lang="de-DE"/>
          </a:p>
        </p:txBody>
      </p:sp>
      <p:sp>
        <p:nvSpPr>
          <p:cNvPr id="46709422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10198459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F6E24C-482E-42EE-94B0-A241440971B0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Kapitelfolie_1" userDrawn="1">
  <p:cSld name="Kapitelfolie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91023509" name="Google Shape;31;p21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740567" y="373855"/>
            <a:ext cx="1442604" cy="113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108158" name="Google Shape;32;p21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8265318" y="1809411"/>
            <a:ext cx="3926680" cy="5048589"/>
          </a:xfrm>
          <a:prstGeom prst="rect">
            <a:avLst/>
          </a:prstGeom>
          <a:noFill/>
          <a:ln>
            <a:noFill/>
          </a:ln>
        </p:spPr>
      </p:pic>
      <p:sp>
        <p:nvSpPr>
          <p:cNvPr id="373800487" name="Google Shape;33;p21"/>
          <p:cNvSpPr txBox="1">
            <a:spLocks noGrp="1"/>
          </p:cNvSpPr>
          <p:nvPr>
            <p:ph type="body" idx="1"/>
          </p:nvPr>
        </p:nvSpPr>
        <p:spPr bwMode="auto">
          <a:xfrm>
            <a:off x="720000" y="2160000"/>
            <a:ext cx="7227359" cy="3092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Outfit Light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cxnSp>
        <p:nvCxnSpPr>
          <p:cNvPr id="1904150775" name="Google Shape;34;p21"/>
          <p:cNvCxnSpPr/>
          <p:nvPr/>
        </p:nvCxnSpPr>
        <p:spPr bwMode="auto">
          <a:xfrm>
            <a:off x="739774" y="6238800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13729245" name="Google Shape;35;p21"/>
          <p:cNvSpPr txBox="1">
            <a:spLocks noGrp="1"/>
          </p:cNvSpPr>
          <p:nvPr>
            <p:ph type="body" idx="2"/>
          </p:nvPr>
        </p:nvSpPr>
        <p:spPr bwMode="auto">
          <a:xfrm>
            <a:off x="739774" y="6303600"/>
            <a:ext cx="8963026" cy="276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1000"/>
              <a:buFont typeface="Outfit"/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50pt" preserve="1" userDrawn="1">
  <p:cSld name="HL_5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6335249" name="Google Shape;41;p23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104400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Outfit Light"/>
              <a:buNone/>
              <a:defRPr sz="50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918895" name="Google Shape;42;p23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55628435" name="Google Shape;43;p23"/>
          <p:cNvSpPr txBox="1">
            <a:spLocks noGrp="1"/>
          </p:cNvSpPr>
          <p:nvPr>
            <p:ph type="body" idx="1"/>
          </p:nvPr>
        </p:nvSpPr>
        <p:spPr bwMode="auto">
          <a:xfrm>
            <a:off x="720000" y="2340000"/>
            <a:ext cx="10440000" cy="30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utfit"/>
              <a:buNone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40pt" preserve="1" userDrawn="1">
  <p:cSld name="HL_4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615079" name="Google Shape;45;p24"/>
          <p:cNvSpPr txBox="1">
            <a:spLocks noGrp="1"/>
          </p:cNvSpPr>
          <p:nvPr>
            <p:ph type="title"/>
          </p:nvPr>
        </p:nvSpPr>
        <p:spPr bwMode="auto">
          <a:xfrm>
            <a:off x="720000" y="359999"/>
            <a:ext cx="104400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4000"/>
              <a:buFont typeface="Outfit Light"/>
              <a:buNone/>
              <a:defRPr sz="40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10907285" name="Google Shape;46;p24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922330361" name="Google Shape;47;p24"/>
          <p:cNvSpPr txBox="1">
            <a:spLocks noGrp="1"/>
          </p:cNvSpPr>
          <p:nvPr>
            <p:ph type="body" idx="1"/>
          </p:nvPr>
        </p:nvSpPr>
        <p:spPr bwMode="auto">
          <a:xfrm>
            <a:off x="720724" y="2340000"/>
            <a:ext cx="10439400" cy="30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utfit"/>
              <a:buNone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el_Dunkelblau_2" userDrawn="1">
  <p:cSld name="Titel_Dunkelblau_2"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33054886" name="Google Shape;16;p18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740567" y="373855"/>
            <a:ext cx="1442604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0845791" name="Google Shape;17;p18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8265318" y="1809411"/>
            <a:ext cx="3926680" cy="5048589"/>
          </a:xfrm>
          <a:prstGeom prst="rect">
            <a:avLst/>
          </a:prstGeom>
          <a:noFill/>
          <a:ln>
            <a:noFill/>
          </a:ln>
        </p:spPr>
      </p:pic>
      <p:sp>
        <p:nvSpPr>
          <p:cNvPr id="543686766" name="Google Shape;18;p18"/>
          <p:cNvSpPr txBox="1">
            <a:spLocks noGrp="1"/>
          </p:cNvSpPr>
          <p:nvPr>
            <p:ph type="body" idx="1"/>
          </p:nvPr>
        </p:nvSpPr>
        <p:spPr bwMode="auto">
          <a:xfrm>
            <a:off x="720000" y="3708000"/>
            <a:ext cx="7196138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6000"/>
              <a:buFont typeface="Outfit Light"/>
              <a:buNone/>
              <a:defRPr sz="6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164594195" name="Google Shape;19;p18"/>
          <p:cNvSpPr txBox="1">
            <a:spLocks noGrp="1"/>
          </p:cNvSpPr>
          <p:nvPr>
            <p:ph type="body" idx="2"/>
          </p:nvPr>
        </p:nvSpPr>
        <p:spPr bwMode="auto">
          <a:xfrm>
            <a:off x="720000" y="5455840"/>
            <a:ext cx="7196136" cy="5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pt" preserve="1" userDrawn="1">
  <p:cSld name="HL_32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0084193" name="Google Shape;49;p25"/>
          <p:cNvSpPr txBox="1">
            <a:spLocks noGrp="1"/>
          </p:cNvSpPr>
          <p:nvPr>
            <p:ph type="title"/>
          </p:nvPr>
        </p:nvSpPr>
        <p:spPr bwMode="auto">
          <a:xfrm>
            <a:off x="720000" y="359999"/>
            <a:ext cx="1044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861471911" name="Google Shape;50;p25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670106017" name="Google Shape;51;p25"/>
          <p:cNvSpPr txBox="1">
            <a:spLocks noGrp="1"/>
          </p:cNvSpPr>
          <p:nvPr>
            <p:ph type="body" idx="1"/>
          </p:nvPr>
        </p:nvSpPr>
        <p:spPr bwMode="auto">
          <a:xfrm>
            <a:off x="719999" y="1944000"/>
            <a:ext cx="10440000" cy="3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 + Bulletpoints" preserve="1" userDrawn="1">
  <p:cSld name="HL_32 + Bulletpoin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8251698" name="Google Shape;53;p26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1044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50021321" name="Google Shape;54;p26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73744375" name="Google Shape;55;p26"/>
          <p:cNvSpPr txBox="1">
            <a:spLocks noGrp="1"/>
          </p:cNvSpPr>
          <p:nvPr>
            <p:ph type="body" idx="1"/>
          </p:nvPr>
        </p:nvSpPr>
        <p:spPr bwMode="auto">
          <a:xfrm>
            <a:off x="720000" y="1943998"/>
            <a:ext cx="9360000" cy="3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pt + 2 Spalten" preserve="1" userDrawn="1">
  <p:cSld name="HL_32pt + 2 Spal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9053357" name="Google Shape;57;p27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1044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58437247" name="Google Shape;58;p27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29278036" name="Google Shape;59;p27"/>
          <p:cNvSpPr txBox="1">
            <a:spLocks noGrp="1"/>
          </p:cNvSpPr>
          <p:nvPr>
            <p:ph type="body" idx="1"/>
          </p:nvPr>
        </p:nvSpPr>
        <p:spPr bwMode="auto">
          <a:xfrm>
            <a:off x="719999" y="1943998"/>
            <a:ext cx="10440000" cy="3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tatement_40pt" preserve="1" userDrawn="1">
  <p:cSld name="Statement_4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2572482" name="Google Shape;61;p28"/>
          <p:cNvSpPr txBox="1">
            <a:spLocks noGrp="1"/>
          </p:cNvSpPr>
          <p:nvPr>
            <p:ph type="title"/>
          </p:nvPr>
        </p:nvSpPr>
        <p:spPr bwMode="auto">
          <a:xfrm>
            <a:off x="719998" y="720000"/>
            <a:ext cx="9360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4000"/>
              <a:buFont typeface="Outfit Light"/>
              <a:buNone/>
              <a:defRPr sz="40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085011466" name="Google Shape;62;p28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cxnSp>
        <p:nvCxnSpPr>
          <p:cNvPr id="1261191106" name="Google Shape;63;p28"/>
          <p:cNvCxnSpPr/>
          <p:nvPr/>
        </p:nvCxnSpPr>
        <p:spPr bwMode="auto">
          <a:xfrm>
            <a:off x="900000" y="5580000"/>
            <a:ext cx="720000" cy="0"/>
          </a:xfrm>
          <a:prstGeom prst="straightConnector1">
            <a:avLst/>
          </a:prstGeom>
          <a:noFill/>
          <a:ln w="76200" cap="rnd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_Statement_40pt" preserve="1" userDrawn="1">
  <p:cSld name="1_Statement_4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0703711" name="Google Shape;65;p29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72057360" name="Google Shape;66;p29"/>
          <p:cNvSpPr txBox="1">
            <a:spLocks noGrp="1"/>
          </p:cNvSpPr>
          <p:nvPr>
            <p:ph type="title"/>
          </p:nvPr>
        </p:nvSpPr>
        <p:spPr bwMode="auto">
          <a:xfrm>
            <a:off x="719998" y="720000"/>
            <a:ext cx="93600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utfit Light"/>
              <a:buNone/>
              <a:defRPr sz="4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576804900" name="Google Shape;67;p29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cxnSp>
        <p:nvCxnSpPr>
          <p:cNvPr id="4878765" name="Google Shape;68;p29"/>
          <p:cNvCxnSpPr/>
          <p:nvPr/>
        </p:nvCxnSpPr>
        <p:spPr bwMode="auto">
          <a:xfrm>
            <a:off x="900000" y="5580000"/>
            <a:ext cx="720000" cy="0"/>
          </a:xfrm>
          <a:prstGeom prst="straightConnector1">
            <a:avLst/>
          </a:prstGeom>
          <a:noFill/>
          <a:ln w="76200" cap="rnd" cmpd="sng">
            <a:solidFill>
              <a:schemeClr val="accent3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876347893" name="Google Shape;69;p29"/>
          <p:cNvCxnSpPr/>
          <p:nvPr/>
        </p:nvCxnSpPr>
        <p:spPr bwMode="auto">
          <a:xfrm>
            <a:off x="739774" y="6238774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18666107" name="Google Shape;70;p29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10264461" y="5536785"/>
            <a:ext cx="1195700" cy="939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 + Bild" preserve="1" userDrawn="1">
  <p:cSld name="HL_32 +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3186945" name="Google Shape;72;p30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522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56180183" name="Google Shape;73;p30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375293891" name="Google Shape;74;p30"/>
          <p:cNvSpPr>
            <a:spLocks noGrp="1"/>
          </p:cNvSpPr>
          <p:nvPr>
            <p:ph type="pic" idx="2"/>
          </p:nvPr>
        </p:nvSpPr>
        <p:spPr bwMode="auto"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89502023" name="Google Shape;75;p30"/>
          <p:cNvSpPr txBox="1">
            <a:spLocks noGrp="1"/>
          </p:cNvSpPr>
          <p:nvPr>
            <p:ph type="body" idx="1"/>
          </p:nvPr>
        </p:nvSpPr>
        <p:spPr bwMode="auto">
          <a:xfrm>
            <a:off x="720724" y="1943100"/>
            <a:ext cx="5219700" cy="400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co_weiss" preserve="1" userDrawn="1">
  <p:cSld name="Blanco_weis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059682" name="Google Shape;77;p31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co_blau" preserve="1" userDrawn="1">
  <p:cSld name="Blanco_bla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5725364" name="Google Shape;79;p3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16738836" name="Google Shape;80;p32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308153860" name="Google Shape;81;p32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10264461" y="5536785"/>
            <a:ext cx="1195700" cy="9394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7572777" name="Google Shape;82;p32"/>
          <p:cNvCxnSpPr/>
          <p:nvPr/>
        </p:nvCxnSpPr>
        <p:spPr bwMode="auto">
          <a:xfrm>
            <a:off x="739774" y="6238800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6165945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97848325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2051228447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86241E3-D5EE-4C56-A279-F2D54B17B1F5}" type="datetimeFigureOut">
              <a:rPr lang="de-DE"/>
              <a:t>17.07.2026</a:t>
            </a:fld>
            <a:endParaRPr lang="de-DE"/>
          </a:p>
        </p:txBody>
      </p:sp>
      <p:sp>
        <p:nvSpPr>
          <p:cNvPr id="634231949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93820220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F6E24C-482E-42EE-94B0-A241440971B0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el_Blau_1" userDrawn="1">
  <p:cSld name="Titel_Blau_1">
    <p:bg>
      <p:bgPr>
        <a:solidFill>
          <a:srgbClr val="00009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02840908" name="Google Shape;21;p19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740567" y="373855"/>
            <a:ext cx="1442604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89846" name="Google Shape;22;p19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8265318" y="1809411"/>
            <a:ext cx="3926681" cy="5048589"/>
          </a:xfrm>
          <a:prstGeom prst="rect">
            <a:avLst/>
          </a:prstGeom>
          <a:noFill/>
          <a:ln>
            <a:noFill/>
          </a:ln>
        </p:spPr>
      </p:pic>
      <p:sp>
        <p:nvSpPr>
          <p:cNvPr id="1630555614" name="Google Shape;23;p19"/>
          <p:cNvSpPr txBox="1">
            <a:spLocks noGrp="1"/>
          </p:cNvSpPr>
          <p:nvPr>
            <p:ph type="body" idx="1"/>
          </p:nvPr>
        </p:nvSpPr>
        <p:spPr bwMode="auto">
          <a:xfrm>
            <a:off x="720000" y="3708000"/>
            <a:ext cx="7196138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6000"/>
              <a:buFont typeface="Outfit Light"/>
              <a:buNone/>
              <a:defRPr sz="6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78015300" name="Google Shape;24;p19"/>
          <p:cNvSpPr txBox="1">
            <a:spLocks noGrp="1"/>
          </p:cNvSpPr>
          <p:nvPr>
            <p:ph type="body" idx="2"/>
          </p:nvPr>
        </p:nvSpPr>
        <p:spPr bwMode="auto">
          <a:xfrm>
            <a:off x="720000" y="5455841"/>
            <a:ext cx="7196136" cy="5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el_Blau_2" userDrawn="1">
  <p:cSld name="Titel_Blau_2">
    <p:bg>
      <p:bgPr>
        <a:solidFill>
          <a:srgbClr val="00009D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4531761" name="Google Shape;26;p20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478039" name="Google Shape;27;p20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10017558" y="373855"/>
            <a:ext cx="1442604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779695413" name="Google Shape;28;p20"/>
          <p:cNvSpPr txBox="1">
            <a:spLocks noGrp="1"/>
          </p:cNvSpPr>
          <p:nvPr>
            <p:ph type="body" idx="1"/>
          </p:nvPr>
        </p:nvSpPr>
        <p:spPr bwMode="auto">
          <a:xfrm>
            <a:off x="720000" y="3708000"/>
            <a:ext cx="7196138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6000"/>
              <a:buFont typeface="Outfit Light"/>
              <a:buNone/>
              <a:defRPr sz="6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116015797" name="Google Shape;29;p20"/>
          <p:cNvSpPr txBox="1">
            <a:spLocks noGrp="1"/>
          </p:cNvSpPr>
          <p:nvPr>
            <p:ph type="body" idx="2"/>
          </p:nvPr>
        </p:nvSpPr>
        <p:spPr bwMode="auto">
          <a:xfrm>
            <a:off x="720000" y="5455840"/>
            <a:ext cx="7196136" cy="5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Outfit Light"/>
                <a:ea typeface="Outfit Light"/>
                <a:cs typeface="Outfit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Kapitelfolie_1" userDrawn="1">
  <p:cSld name="Kapitelfolie_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91328983" name="Google Shape;31;p21"/>
          <p:cNvPicPr/>
          <p:nvPr/>
        </p:nvPicPr>
        <p:blipFill rotWithShape="1">
          <a:blip r:embed="rId2">
            <a:alphaModFix/>
          </a:blip>
          <a:stretch/>
        </p:blipFill>
        <p:spPr bwMode="auto">
          <a:xfrm>
            <a:off x="740567" y="373855"/>
            <a:ext cx="1442604" cy="113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512601" name="Google Shape;32;p21"/>
          <p:cNvPicPr/>
          <p:nvPr/>
        </p:nvPicPr>
        <p:blipFill rotWithShape="1">
          <a:blip r:embed="rId3">
            <a:alphaModFix/>
          </a:blip>
          <a:stretch/>
        </p:blipFill>
        <p:spPr bwMode="auto">
          <a:xfrm>
            <a:off x="8265318" y="1809411"/>
            <a:ext cx="3926680" cy="5048589"/>
          </a:xfrm>
          <a:prstGeom prst="rect">
            <a:avLst/>
          </a:prstGeom>
          <a:noFill/>
          <a:ln>
            <a:noFill/>
          </a:ln>
        </p:spPr>
      </p:pic>
      <p:sp>
        <p:nvSpPr>
          <p:cNvPr id="1464146447" name="Google Shape;33;p21"/>
          <p:cNvSpPr txBox="1">
            <a:spLocks noGrp="1"/>
          </p:cNvSpPr>
          <p:nvPr>
            <p:ph type="body" idx="1"/>
          </p:nvPr>
        </p:nvSpPr>
        <p:spPr bwMode="auto">
          <a:xfrm>
            <a:off x="720000" y="2160000"/>
            <a:ext cx="7227359" cy="3092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Outfit Light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4pPr>
            <a:lvl5pPr marL="2286000" marR="0" lvl="4" indent="-228600" algn="l" rtl="0"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accent1"/>
                </a:solidFill>
                <a:latin typeface="Outfit Light"/>
                <a:ea typeface="Outfit Light"/>
                <a:cs typeface="Outfit Ligh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cxnSp>
        <p:nvCxnSpPr>
          <p:cNvPr id="1659279078" name="Google Shape;34;p21"/>
          <p:cNvCxnSpPr/>
          <p:nvPr/>
        </p:nvCxnSpPr>
        <p:spPr bwMode="auto">
          <a:xfrm>
            <a:off x="739774" y="6238800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04060169" name="Google Shape;35;p21"/>
          <p:cNvSpPr txBox="1">
            <a:spLocks noGrp="1"/>
          </p:cNvSpPr>
          <p:nvPr>
            <p:ph type="body" idx="2"/>
          </p:nvPr>
        </p:nvSpPr>
        <p:spPr bwMode="auto">
          <a:xfrm>
            <a:off x="739774" y="6303600"/>
            <a:ext cx="8963026" cy="276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1000"/>
              <a:buFont typeface="Outfit"/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E29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50pt" preserve="1" userDrawn="1">
  <p:cSld name="HL_5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2787302" name="Google Shape;41;p23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104400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5000"/>
              <a:buFont typeface="Outfit Light"/>
              <a:buNone/>
              <a:defRPr sz="50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78458023" name="Google Shape;42;p23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163493822" name="Google Shape;43;p23"/>
          <p:cNvSpPr txBox="1">
            <a:spLocks noGrp="1"/>
          </p:cNvSpPr>
          <p:nvPr>
            <p:ph type="body" idx="1"/>
          </p:nvPr>
        </p:nvSpPr>
        <p:spPr bwMode="auto">
          <a:xfrm>
            <a:off x="720000" y="2340000"/>
            <a:ext cx="10440000" cy="30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utfit"/>
              <a:buNone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40pt" preserve="1" userDrawn="1">
  <p:cSld name="HL_40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3024158" name="Google Shape;45;p24"/>
          <p:cNvSpPr txBox="1">
            <a:spLocks noGrp="1"/>
          </p:cNvSpPr>
          <p:nvPr>
            <p:ph type="title"/>
          </p:nvPr>
        </p:nvSpPr>
        <p:spPr bwMode="auto">
          <a:xfrm>
            <a:off x="720000" y="359999"/>
            <a:ext cx="104400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4000"/>
              <a:buFont typeface="Outfit Light"/>
              <a:buNone/>
              <a:defRPr sz="40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19061944" name="Google Shape;46;p24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547870997" name="Google Shape;47;p24"/>
          <p:cNvSpPr txBox="1">
            <a:spLocks noGrp="1"/>
          </p:cNvSpPr>
          <p:nvPr>
            <p:ph type="body" idx="1"/>
          </p:nvPr>
        </p:nvSpPr>
        <p:spPr bwMode="auto">
          <a:xfrm>
            <a:off x="720724" y="2340000"/>
            <a:ext cx="10439400" cy="30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utfit"/>
              <a:buNone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pt" preserve="1" userDrawn="1">
  <p:cSld name="HL_32p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2814007" name="Google Shape;49;p25"/>
          <p:cNvSpPr txBox="1">
            <a:spLocks noGrp="1"/>
          </p:cNvSpPr>
          <p:nvPr>
            <p:ph type="title"/>
          </p:nvPr>
        </p:nvSpPr>
        <p:spPr bwMode="auto">
          <a:xfrm>
            <a:off x="720000" y="359999"/>
            <a:ext cx="1044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06495174" name="Google Shape;50;p25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76044571" name="Google Shape;51;p25"/>
          <p:cNvSpPr txBox="1">
            <a:spLocks noGrp="1"/>
          </p:cNvSpPr>
          <p:nvPr>
            <p:ph type="body" idx="1"/>
          </p:nvPr>
        </p:nvSpPr>
        <p:spPr bwMode="auto">
          <a:xfrm>
            <a:off x="719999" y="1944000"/>
            <a:ext cx="10440000" cy="3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HL_32 + Bulletpoints" preserve="1" userDrawn="1">
  <p:cSld name="HL_32 + Bulletpoin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5745511" name="Google Shape;53;p26"/>
          <p:cNvSpPr txBox="1">
            <a:spLocks noGrp="1"/>
          </p:cNvSpPr>
          <p:nvPr>
            <p:ph type="title"/>
          </p:nvPr>
        </p:nvSpPr>
        <p:spPr bwMode="auto">
          <a:xfrm>
            <a:off x="720000" y="360000"/>
            <a:ext cx="104400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29FF"/>
              </a:buClr>
              <a:buSzPts val="3200"/>
              <a:buFont typeface="Outfit Light"/>
              <a:buNone/>
              <a:defRPr sz="3200" b="0" i="0" u="none" strike="noStrike" cap="none">
                <a:solidFill>
                  <a:srgbClr val="2E29FF"/>
                </a:solidFill>
                <a:latin typeface="Outfit Light"/>
                <a:ea typeface="Outfit Light"/>
                <a:cs typeface="Outfit Light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440218344" name="Google Shape;54;p26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1214765708" name="Google Shape;55;p26"/>
          <p:cNvSpPr txBox="1">
            <a:spLocks noGrp="1"/>
          </p:cNvSpPr>
          <p:nvPr>
            <p:ph type="body" idx="1"/>
          </p:nvPr>
        </p:nvSpPr>
        <p:spPr bwMode="auto">
          <a:xfrm>
            <a:off x="720000" y="1943998"/>
            <a:ext cx="9360000" cy="3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2009075213" name="Google Shape;37;p22"/>
          <p:cNvCxnSpPr/>
          <p:nvPr/>
        </p:nvCxnSpPr>
        <p:spPr bwMode="auto">
          <a:xfrm>
            <a:off x="739774" y="6238800"/>
            <a:ext cx="9250893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70189822" name="Google Shape;38;p22"/>
          <p:cNvPicPr/>
          <p:nvPr/>
        </p:nvPicPr>
        <p:blipFill rotWithShape="1">
          <a:blip r:embed="rId14">
            <a:alphaModFix/>
          </a:blip>
          <a:stretch/>
        </p:blipFill>
        <p:spPr bwMode="auto">
          <a:xfrm>
            <a:off x="10264461" y="5536785"/>
            <a:ext cx="1195701" cy="939479"/>
          </a:xfrm>
          <a:prstGeom prst="rect">
            <a:avLst/>
          </a:prstGeom>
          <a:noFill/>
          <a:ln>
            <a:noFill/>
          </a:ln>
        </p:spPr>
      </p:pic>
      <p:sp>
        <p:nvSpPr>
          <p:cNvPr id="38519132" name="Google Shape;39;p22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2078247" name="Google Shape;39;p22"/>
          <p:cNvSpPr txBox="1">
            <a:spLocks noGrp="1"/>
          </p:cNvSpPr>
          <p:nvPr>
            <p:ph type="sldNum" idx="12"/>
          </p:nvPr>
        </p:nvSpPr>
        <p:spPr bwMode="auto">
          <a:xfrm>
            <a:off x="739774" y="6303600"/>
            <a:ext cx="2844800" cy="171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accent1"/>
                </a:solidFill>
                <a:latin typeface="Outfit"/>
                <a:ea typeface="Outfit"/>
                <a:cs typeface="Outfi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iamond-open-access.de/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/4.0/legalcode.de" TargetMode="External"/><Relationship Id="rId5" Type="http://schemas.openxmlformats.org/officeDocument/2006/relationships/hyperlink" Target="https://nbn-resolving.org/urn:nbn:de:0290-opus4-202788" TargetMode="External"/><Relationship Id="rId4" Type="http://schemas.openxmlformats.org/officeDocument/2006/relationships/hyperlink" Target="mailto:kontakt@diamond-open-access.d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iamond-open-access.de/about/projektbeteiligt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3921099" name="Textplatzhalter 3"/>
          <p:cNvSpPr>
            <a:spLocks noGrp="1"/>
          </p:cNvSpPr>
          <p:nvPr>
            <p:ph type="body" idx="1"/>
          </p:nvPr>
        </p:nvSpPr>
        <p:spPr bwMode="auto">
          <a:xfrm>
            <a:off x="719999" y="4693230"/>
            <a:ext cx="9534343" cy="634020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4000" dirty="0"/>
              <a:t>Servicestelle Diamond Open Access (SeDOA)</a:t>
            </a:r>
            <a:endParaRPr dirty="0"/>
          </a:p>
        </p:txBody>
      </p:sp>
      <p:sp>
        <p:nvSpPr>
          <p:cNvPr id="1742809815" name="Textplatzhalter 4"/>
          <p:cNvSpPr>
            <a:spLocks noGrp="1"/>
          </p:cNvSpPr>
          <p:nvPr>
            <p:ph type="body" idx="2"/>
          </p:nvPr>
        </p:nvSpPr>
        <p:spPr bwMode="auto">
          <a:xfrm>
            <a:off x="720000" y="5455840"/>
            <a:ext cx="9039297" cy="892552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400" dirty="0"/>
              <a:t>24. KOBV-Forum 2026 | 02.07.2026</a:t>
            </a:r>
            <a:br>
              <a:rPr lang="de-DE" sz="2400" dirty="0"/>
            </a:br>
            <a:r>
              <a:rPr lang="de-DE" sz="2400" dirty="0"/>
              <a:t>Dr. Maxi Kindling | Technische Universität Berlin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11E9E5F-6693-0526-B5A6-780D4EA8295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8707087" name="Titel 1">
            <a:extLst>
              <a:ext uri="{FF2B5EF4-FFF2-40B4-BE49-F238E27FC236}">
                <a16:creationId xmlns:a16="http://schemas.microsoft.com/office/drawing/2014/main" id="{3B7CBAD6-5890-8BFB-A81B-9E6922467596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WP 2: Publikationsdienste</a:t>
            </a:r>
            <a:br>
              <a:rPr lang="de-DE"/>
            </a:br>
            <a:r>
              <a:rPr lang="de-DE" sz="2400"/>
              <a:t>ZB MED Köln, FU Berlin, HU Berlin, TU Berlin, ULB Darmstadt, UB Heidelberg</a:t>
            </a:r>
            <a:endParaRPr/>
          </a:p>
        </p:txBody>
      </p:sp>
      <p:sp>
        <p:nvSpPr>
          <p:cNvPr id="371745490" name="Foliennummernplatzhalter 2">
            <a:extLst>
              <a:ext uri="{FF2B5EF4-FFF2-40B4-BE49-F238E27FC236}">
                <a16:creationId xmlns:a16="http://schemas.microsoft.com/office/drawing/2014/main" id="{C88B319A-4AC9-703C-7FDE-3518A75A222A}"/>
              </a:ext>
            </a:extLst>
          </p:cNvPr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10</a:t>
            </a:fld>
            <a:endParaRPr lang="de-DE"/>
          </a:p>
        </p:txBody>
      </p:sp>
      <p:sp>
        <p:nvSpPr>
          <p:cNvPr id="1932712920" name="Textplatzhalter 3">
            <a:extLst>
              <a:ext uri="{FF2B5EF4-FFF2-40B4-BE49-F238E27FC236}">
                <a16:creationId xmlns:a16="http://schemas.microsoft.com/office/drawing/2014/main" id="{4EF711EE-2DC4-1027-FE33-E30FDC5F07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20000" y="1619999"/>
            <a:ext cx="10440000" cy="3785611"/>
          </a:xfrm>
        </p:spPr>
        <p:txBody>
          <a:bodyPr>
            <a:spAutoFit/>
          </a:bodyPr>
          <a:lstStyle/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Diamond-Open-Access-Drehscheibe</a:t>
            </a:r>
            <a:r>
              <a:rPr lang="de-DE" dirty="0"/>
              <a:t>: Vermittlung von Zeitschriften, Buchreihen oder einzelnen Publikationsprojekten nach initialer Beratung an geeignete DOA-Publikationsdienste im In- und Ausland </a:t>
            </a:r>
            <a:r>
              <a:rPr lang="de-DE" b="1" dirty="0">
                <a:sym typeface="Wingdings" panose="05000000000000000000" pitchFamily="2" charset="2"/>
              </a:rPr>
              <a:t> Institutionen, Publikationsdienstleister in DE+</a:t>
            </a:r>
            <a:endParaRPr b="1"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Eigenpublikation</a:t>
            </a:r>
            <a:r>
              <a:rPr lang="de-DE" dirty="0"/>
              <a:t>:</a:t>
            </a:r>
            <a:r>
              <a:rPr lang="de-DE" b="1" dirty="0"/>
              <a:t> </a:t>
            </a:r>
            <a:r>
              <a:rPr lang="de-DE" dirty="0"/>
              <a:t>Publikationsdienste für Publikationen, die nicht an bestehende Dienste vermittelt werden können (max. Umfang ca. 30 Periodika und 30–60 Bücher bezogen auf Gesamtprojektlaufzeit) </a:t>
            </a:r>
            <a:r>
              <a:rPr lang="de-DE" b="1" dirty="0">
                <a:sym typeface="Wingdings" panose="05000000000000000000" pitchFamily="2" charset="2"/>
              </a:rPr>
              <a:t> Wissenschaftler*innen</a:t>
            </a:r>
            <a:endParaRPr b="1"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Beratung und Unterstützung </a:t>
            </a:r>
            <a:r>
              <a:rPr lang="de-DE" dirty="0"/>
              <a:t>bei allen publikationsbezogenen Prozessen einschließlich der Langzeitarchivierung </a:t>
            </a:r>
            <a:r>
              <a:rPr lang="de-DE" b="1" dirty="0">
                <a:sym typeface="Wingdings" panose="05000000000000000000" pitchFamily="2" charset="2"/>
              </a:rPr>
              <a:t> Institutionen, Publikationsdienstleister, Wissenschaftler*innen</a:t>
            </a:r>
            <a:endParaRPr b="1"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Verbesserung </a:t>
            </a:r>
            <a:r>
              <a:rPr lang="de-DE" dirty="0"/>
              <a:t>von technischen Publikationsinfrastrukturen (Fokus XML/Single-Source-Publishing) </a:t>
            </a:r>
            <a:r>
              <a:rPr lang="de-DE" b="1" dirty="0">
                <a:sym typeface="Wingdings" panose="05000000000000000000" pitchFamily="2" charset="2"/>
              </a:rPr>
              <a:t> Institutionen, Publikationsdienstleister, Wissenschaftler*innen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98338730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0722632" name="Titel 1"/>
          <p:cNvSpPr>
            <a:spLocks noGrp="1"/>
          </p:cNvSpPr>
          <p:nvPr>
            <p:ph type="title" idx="4294967295"/>
          </p:nvPr>
        </p:nvSpPr>
        <p:spPr bwMode="auto">
          <a:xfrm>
            <a:off x="720000" y="720724"/>
            <a:ext cx="9359900" cy="495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lt1"/>
              </a:buClr>
              <a:buSzPts val="4000"/>
              <a:defRPr/>
            </a:pPr>
            <a:r>
              <a:rPr lang="de-DE" sz="4000" dirty="0">
                <a:solidFill>
                  <a:schemeClr val="lt1"/>
                </a:solidFill>
                <a:latin typeface="Outfit Light"/>
              </a:rPr>
              <a:t>Herzlichen Dank für Ihre Aufmerksamkeit!</a:t>
            </a:r>
            <a:br>
              <a:rPr lang="de-DE" sz="4000" dirty="0">
                <a:solidFill>
                  <a:schemeClr val="lt1"/>
                </a:solidFill>
                <a:latin typeface="Outfit Light"/>
              </a:rPr>
            </a:br>
            <a:r>
              <a:rPr lang="de-DE" sz="2200" b="1" dirty="0" smtClean="0">
                <a:solidFill>
                  <a:schemeClr val="lt1"/>
                </a:solidFill>
                <a:latin typeface="Outfit Light"/>
              </a:rPr>
              <a:t>Website</a:t>
            </a:r>
            <a:r>
              <a:rPr lang="de-DE" sz="2200" dirty="0">
                <a:solidFill>
                  <a:schemeClr val="lt1"/>
                </a:solidFill>
                <a:latin typeface="Outfit Light"/>
              </a:rPr>
              <a:t>: </a:t>
            </a:r>
            <a:r>
              <a:rPr lang="de-DE" sz="2200" u="sng" dirty="0">
                <a:solidFill>
                  <a:schemeClr val="lt1"/>
                </a:solidFill>
                <a:latin typeface="Outfit Light"/>
                <a:hlinkClick r:id="rId3"/>
              </a:rPr>
              <a:t>https://diamond-open-access.de/</a:t>
            </a:r>
            <a:r>
              <a:rPr lang="de-DE" sz="2200" dirty="0">
                <a:solidFill>
                  <a:schemeClr val="lt1"/>
                </a:solidFill>
                <a:latin typeface="Outfit Light"/>
              </a:rPr>
              <a:t> </a:t>
            </a:r>
            <a:br>
              <a:rPr lang="de-DE" sz="2200" dirty="0">
                <a:solidFill>
                  <a:schemeClr val="lt1"/>
                </a:solidFill>
                <a:latin typeface="Outfit Light"/>
              </a:rPr>
            </a:br>
            <a:r>
              <a:rPr lang="de-DE" sz="2200" dirty="0">
                <a:solidFill>
                  <a:schemeClr val="lt1"/>
                </a:solidFill>
                <a:latin typeface="Outfit Light"/>
              </a:rPr>
              <a:t/>
            </a:r>
            <a:br>
              <a:rPr lang="de-DE" sz="2200" dirty="0">
                <a:solidFill>
                  <a:schemeClr val="lt1"/>
                </a:solidFill>
                <a:latin typeface="Outfit Light"/>
              </a:rPr>
            </a:br>
            <a:r>
              <a:rPr lang="de-DE" sz="2200" b="1" dirty="0">
                <a:solidFill>
                  <a:schemeClr val="lt1"/>
                </a:solidFill>
                <a:latin typeface="Outfit Light"/>
              </a:rPr>
              <a:t>Kontakt</a:t>
            </a:r>
            <a:r>
              <a:rPr lang="de-DE" sz="2200" dirty="0">
                <a:solidFill>
                  <a:schemeClr val="lt1"/>
                </a:solidFill>
                <a:latin typeface="Outfit Light"/>
              </a:rPr>
              <a:t>: </a:t>
            </a:r>
            <a:br>
              <a:rPr lang="de-DE" sz="2200" dirty="0">
                <a:solidFill>
                  <a:schemeClr val="lt1"/>
                </a:solidFill>
                <a:latin typeface="Outfit Light"/>
              </a:rPr>
            </a:br>
            <a:r>
              <a:rPr lang="de-DE" sz="2200" dirty="0">
                <a:solidFill>
                  <a:schemeClr val="lt1"/>
                </a:solidFill>
                <a:latin typeface="Outfit Light"/>
              </a:rPr>
              <a:t>Single Point of Contact SeDOA: </a:t>
            </a:r>
            <a:r>
              <a:rPr lang="de-DE" sz="2200" u="sng" dirty="0">
                <a:solidFill>
                  <a:schemeClr val="lt1"/>
                </a:solidFill>
                <a:latin typeface="Outfit Light"/>
                <a:hlinkClick r:id="rId4"/>
              </a:rPr>
              <a:t>kontakt@diamond-open-access.de</a:t>
            </a:r>
            <a:r>
              <a:rPr lang="de-DE" sz="2200" dirty="0">
                <a:solidFill>
                  <a:schemeClr val="lt1"/>
                </a:solidFill>
                <a:latin typeface="Outfit Light"/>
              </a:rPr>
              <a:t> </a:t>
            </a:r>
            <a:br>
              <a:rPr lang="de-DE" sz="2200" dirty="0">
                <a:solidFill>
                  <a:schemeClr val="lt1"/>
                </a:solidFill>
                <a:latin typeface="Outfit Light"/>
              </a:rPr>
            </a:br>
            <a:r>
              <a:rPr lang="de-DE" sz="2200" dirty="0">
                <a:solidFill>
                  <a:schemeClr val="lt1"/>
                </a:solidFill>
                <a:latin typeface="Outfit Light"/>
              </a:rPr>
              <a:t/>
            </a:r>
            <a:br>
              <a:rPr lang="de-DE" sz="2200" dirty="0">
                <a:solidFill>
                  <a:schemeClr val="lt1"/>
                </a:solidFill>
                <a:latin typeface="Outfit Light"/>
              </a:rPr>
            </a:br>
            <a:r>
              <a:rPr lang="de-DE" sz="2200" b="1" dirty="0">
                <a:solidFill>
                  <a:schemeClr val="lt1"/>
                </a:solidFill>
                <a:latin typeface="Outfit Light"/>
              </a:rPr>
              <a:t>Ausführliche Folien: </a:t>
            </a:r>
            <a:r>
              <a:rPr lang="de-DE" sz="2200" dirty="0">
                <a:solidFill>
                  <a:schemeClr val="lt1"/>
                </a:solidFill>
                <a:latin typeface="Outfit Light"/>
              </a:rPr>
              <a:t/>
            </a:r>
            <a:br>
              <a:rPr lang="de-DE" sz="2200" dirty="0">
                <a:solidFill>
                  <a:schemeClr val="lt1"/>
                </a:solidFill>
                <a:latin typeface="Outfit Light"/>
              </a:rPr>
            </a:br>
            <a:r>
              <a:rPr lang="de-DE" sz="2200" dirty="0">
                <a:solidFill>
                  <a:schemeClr val="lt1"/>
                </a:solidFill>
                <a:latin typeface="Outfit Light"/>
              </a:rPr>
              <a:t>Matthias Kerekes &amp; Katharina Schulz (2026) Ein Jahr Servicestelle Diamond Open Access (SeDOA): Werkstattbericht aus dem Projekt. 114. BiblioCon in Berlin 2026. </a:t>
            </a:r>
            <a:r>
              <a:rPr lang="de-DE" sz="2200" dirty="0" err="1">
                <a:solidFill>
                  <a:schemeClr val="lt1"/>
                </a:solidFill>
                <a:latin typeface="Outfit Light"/>
              </a:rPr>
              <a:t>doi</a:t>
            </a:r>
            <a:r>
              <a:rPr lang="de-DE" sz="2200" dirty="0">
                <a:solidFill>
                  <a:schemeClr val="lt1"/>
                </a:solidFill>
                <a:latin typeface="Outfit Light"/>
              </a:rPr>
              <a:t>: </a:t>
            </a:r>
            <a:r>
              <a:rPr lang="de-DE" sz="2200" dirty="0">
                <a:solidFill>
                  <a:schemeClr val="lt1"/>
                </a:solidFill>
                <a:latin typeface="Outfit Ligh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urn:nbn:de:0290-opus4-202788</a:t>
            </a:r>
            <a:r>
              <a:rPr lang="de-DE" sz="2200" b="1" dirty="0">
                <a:solidFill>
                  <a:srgbClr val="342E87"/>
                </a:solidFill>
                <a:effectLst/>
                <a:latin typeface="Lato" panose="020F0502020204030203" pitchFamily="34" charset="0"/>
              </a:rPr>
              <a:t/>
            </a:r>
            <a:br>
              <a:rPr lang="de-DE" sz="2200" b="1" dirty="0">
                <a:solidFill>
                  <a:srgbClr val="342E87"/>
                </a:solidFill>
                <a:effectLst/>
                <a:latin typeface="Lato" panose="020F0502020204030203" pitchFamily="34" charset="0"/>
              </a:rPr>
            </a:br>
            <a:r>
              <a:rPr lang="de-DE" sz="2400" dirty="0">
                <a:solidFill>
                  <a:schemeClr val="lt1"/>
                </a:solidFill>
                <a:latin typeface="Outfit Light"/>
              </a:rPr>
              <a:t/>
            </a:r>
            <a:br>
              <a:rPr lang="de-DE" sz="2400" dirty="0">
                <a:solidFill>
                  <a:schemeClr val="lt1"/>
                </a:solidFill>
                <a:latin typeface="Outfit Light"/>
              </a:rPr>
            </a:br>
            <a:endParaRPr dirty="0"/>
          </a:p>
        </p:txBody>
      </p:sp>
      <p:sp>
        <p:nvSpPr>
          <p:cNvPr id="1006580102" name="Textfeld 3"/>
          <p:cNvSpPr txBox="1"/>
          <p:nvPr/>
        </p:nvSpPr>
        <p:spPr bwMode="auto">
          <a:xfrm>
            <a:off x="716781" y="5186711"/>
            <a:ext cx="40022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spc="200" dirty="0">
                <a:solidFill>
                  <a:schemeClr val="tx2"/>
                </a:solidFill>
                <a:latin typeface="Outfit Light"/>
                <a:ea typeface="Tahoma"/>
                <a:cs typeface="Tahoma"/>
              </a:rPr>
              <a:t>Dieses Werk ist unter der </a:t>
            </a:r>
            <a:r>
              <a:rPr lang="de-DE" sz="1200" u="sng" spc="200" dirty="0">
                <a:solidFill>
                  <a:schemeClr val="tx2"/>
                </a:solidFill>
                <a:latin typeface="Outfit Light"/>
                <a:ea typeface="Tahoma"/>
                <a:cs typeface="Tahoma"/>
                <a:hlinkClick r:id="rId6"/>
              </a:rPr>
              <a:t>Creative Commons Attribution 4.0 International </a:t>
            </a:r>
            <a:endParaRPr lang="de-DE" sz="1200" spc="200" dirty="0">
              <a:solidFill>
                <a:schemeClr val="tx2"/>
              </a:solidFill>
              <a:latin typeface="Outfit Light"/>
              <a:ea typeface="Tahoma"/>
              <a:cs typeface="Tahoma"/>
            </a:endParaRPr>
          </a:p>
          <a:p>
            <a:pPr rtl="0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spc="200" dirty="0">
                <a:solidFill>
                  <a:schemeClr val="tx2"/>
                </a:solidFill>
                <a:latin typeface="Outfit Light"/>
                <a:ea typeface="Tahoma"/>
                <a:cs typeface="Tahoma"/>
              </a:rPr>
              <a:t>(CC BY 4.0) lizenziert, ausgenommen sind Logos.</a:t>
            </a:r>
            <a:endParaRPr lang="de-DE" sz="1200" dirty="0">
              <a:solidFill>
                <a:schemeClr val="tx2"/>
              </a:solidFill>
              <a:latin typeface="Outfit Light"/>
            </a:endParaRPr>
          </a:p>
        </p:txBody>
      </p:sp>
      <p:sp>
        <p:nvSpPr>
          <p:cNvPr id="1176582645" name="Textfeld 5"/>
          <p:cNvSpPr txBox="1"/>
          <p:nvPr/>
        </p:nvSpPr>
        <p:spPr bwMode="auto">
          <a:xfrm>
            <a:off x="5399950" y="5186711"/>
            <a:ext cx="29312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200" spc="200">
                <a:solidFill>
                  <a:schemeClr val="tx2"/>
                </a:solidFill>
                <a:latin typeface="Outfit Light"/>
                <a:ea typeface="Tahoma"/>
                <a:cs typeface="Tahoma"/>
              </a:rPr>
              <a:t>SeDOA ist gefördert durch die Deutsche Forschungs-gemeinschaft (DFG). Projektnummer 556323977</a:t>
            </a:r>
            <a:endParaRPr/>
          </a:p>
        </p:txBody>
      </p:sp>
      <p:pic>
        <p:nvPicPr>
          <p:cNvPr id="1334787960" name="Grafik 13" descr="Ein Bild, das Text, Schrift, Grafiken, Screenshot enthält.&#10;&#10;KI-generierte Inhalte können fehlerhaft sein.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8439374" y="5307472"/>
            <a:ext cx="3035845" cy="38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810545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Übersicht</a:t>
            </a:r>
            <a:endParaRPr/>
          </a:p>
        </p:txBody>
      </p:sp>
      <p:sp>
        <p:nvSpPr>
          <p:cNvPr id="1513606796" name="Foliennummernplatzhalter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2</a:t>
            </a:fld>
            <a:endParaRPr lang="de-DE"/>
          </a:p>
        </p:txBody>
      </p:sp>
      <p:sp>
        <p:nvSpPr>
          <p:cNvPr id="108238079" name="Textplatzhalter 3"/>
          <p:cNvSpPr>
            <a:spLocks noGrp="1"/>
          </p:cNvSpPr>
          <p:nvPr>
            <p:ph type="body" idx="1"/>
          </p:nvPr>
        </p:nvSpPr>
        <p:spPr bwMode="auto">
          <a:xfrm>
            <a:off x="719999" y="1943998"/>
            <a:ext cx="10296343" cy="3420000"/>
          </a:xfrm>
        </p:spPr>
        <p:txBody>
          <a:bodyPr/>
          <a:lstStyle/>
          <a:p>
            <a:pPr marL="615950" indent="-514350">
              <a:buSzPct val="75000"/>
              <a:buFont typeface="+mj-lt"/>
              <a:buAutoNum type="arabicPeriod"/>
              <a:defRPr/>
            </a:pPr>
            <a:r>
              <a:rPr lang="de-DE" sz="3200" dirty="0"/>
              <a:t>Das Projekt SeDOA</a:t>
            </a:r>
            <a:endParaRPr dirty="0"/>
          </a:p>
          <a:p>
            <a:pPr marL="615950" indent="-514350">
              <a:buSzPct val="75000"/>
              <a:buFont typeface="+mj-lt"/>
              <a:buAutoNum type="arabicPeriod"/>
              <a:defRPr/>
            </a:pPr>
            <a:r>
              <a:rPr lang="de-DE" sz="3200" dirty="0"/>
              <a:t>Werkstattbericht: Chancen durch Kooperation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8016093" name="Textplatzhalter 4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1. Das Projekt SeDOA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857111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Die Servicestelle Diamond Open Access (SeDOA)</a:t>
            </a:r>
            <a:endParaRPr/>
          </a:p>
        </p:txBody>
      </p:sp>
      <p:sp>
        <p:nvSpPr>
          <p:cNvPr id="898885396" name="Foliennummernplatzhalter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4</a:t>
            </a:fld>
            <a:endParaRPr lang="de-DE"/>
          </a:p>
        </p:txBody>
      </p:sp>
      <p:sp>
        <p:nvSpPr>
          <p:cNvPr id="1051736203" name="Textplatzhalter 3"/>
          <p:cNvSpPr>
            <a:spLocks noGrp="1"/>
          </p:cNvSpPr>
          <p:nvPr>
            <p:ph type="body" idx="1"/>
          </p:nvPr>
        </p:nvSpPr>
        <p:spPr bwMode="auto">
          <a:xfrm>
            <a:off x="719999" y="1944000"/>
            <a:ext cx="7013562" cy="1785064"/>
          </a:xfrm>
        </p:spPr>
        <p:txBody>
          <a:bodyPr wrap="square">
            <a:spAutoFit/>
          </a:bodyPr>
          <a:lstStyle/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DFG-Projekt 05/2025–04/2028 (ggf. +3 Jahre)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15 Partnereinrichtungen sowie die AG Universitätsverlage</a:t>
            </a:r>
            <a:endParaRPr dirty="0"/>
          </a:p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Förderumfang ca. 1,5 </a:t>
            </a:r>
            <a:r>
              <a:rPr lang="de-DE" dirty="0" err="1"/>
              <a:t>Mio</a:t>
            </a:r>
            <a:r>
              <a:rPr lang="de-DE" dirty="0"/>
              <a:t> EUR pro Jahr, eingesetzt vor allem für Personalmittel (ca. 15 FTE)</a:t>
            </a:r>
            <a:endParaRPr dirty="0"/>
          </a:p>
        </p:txBody>
      </p:sp>
      <p:pic>
        <p:nvPicPr>
          <p:cNvPr id="484212566" name="Grafik 5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9723709" y="91243"/>
            <a:ext cx="1702354" cy="1461242"/>
          </a:xfrm>
          <a:prstGeom prst="rect">
            <a:avLst/>
          </a:prstGeom>
        </p:spPr>
      </p:pic>
      <p:grpSp>
        <p:nvGrpSpPr>
          <p:cNvPr id="870407697" name="Google Shape;134;p5"/>
          <p:cNvGrpSpPr/>
          <p:nvPr/>
        </p:nvGrpSpPr>
        <p:grpSpPr bwMode="auto">
          <a:xfrm>
            <a:off x="8736911" y="1302549"/>
            <a:ext cx="3010750" cy="4252902"/>
            <a:chOff x="7910900" y="1551202"/>
            <a:chExt cx="3010750" cy="4252902"/>
          </a:xfrm>
        </p:grpSpPr>
        <p:pic>
          <p:nvPicPr>
            <p:cNvPr id="8" name="Google Shape;135;p5"/>
            <p:cNvPicPr/>
            <p:nvPr/>
          </p:nvPicPr>
          <p:blipFill rotWithShape="1">
            <a:blip r:embed="rId4">
              <a:alphaModFix/>
            </a:blip>
            <a:stretch/>
          </p:blipFill>
          <p:spPr bwMode="auto">
            <a:xfrm>
              <a:off x="7910900" y="1688621"/>
              <a:ext cx="3010750" cy="411548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9" name="Google Shape;136;p5"/>
            <p:cNvCxnSpPr/>
            <p:nvPr/>
          </p:nvCxnSpPr>
          <p:spPr bwMode="auto">
            <a:xfrm rot="10800000" flipH="1">
              <a:off x="8825100" y="1555724"/>
              <a:ext cx="915600" cy="1810500"/>
            </a:xfrm>
            <a:prstGeom prst="straightConnector1">
              <a:avLst/>
            </a:prstGeom>
            <a:noFill/>
            <a:ln w="9525" cap="flat" cmpd="sng">
              <a:solidFill>
                <a:srgbClr val="FFDB27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0" name="Google Shape;137;p5"/>
            <p:cNvCxnSpPr/>
            <p:nvPr/>
          </p:nvCxnSpPr>
          <p:spPr bwMode="auto">
            <a:xfrm rot="10800000" flipH="1">
              <a:off x="8435400" y="1555724"/>
              <a:ext cx="1305300" cy="2373300"/>
            </a:xfrm>
            <a:prstGeom prst="straightConnector1">
              <a:avLst/>
            </a:prstGeom>
            <a:noFill/>
            <a:ln w="9525" cap="flat" cmpd="sng">
              <a:solidFill>
                <a:srgbClr val="2E29FF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1" name="Google Shape;138;p5"/>
            <p:cNvCxnSpPr/>
            <p:nvPr/>
          </p:nvCxnSpPr>
          <p:spPr bwMode="auto">
            <a:xfrm rot="10800000" flipH="1">
              <a:off x="9333900" y="1555724"/>
              <a:ext cx="406800" cy="1648200"/>
            </a:xfrm>
            <a:prstGeom prst="straightConnector1">
              <a:avLst/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2" name="Google Shape;139;p5"/>
            <p:cNvCxnSpPr/>
            <p:nvPr/>
          </p:nvCxnSpPr>
          <p:spPr bwMode="auto">
            <a:xfrm rot="10800000">
              <a:off x="9740700" y="1555724"/>
              <a:ext cx="177600" cy="1962000"/>
            </a:xfrm>
            <a:prstGeom prst="straightConnector1">
              <a:avLst/>
            </a:prstGeom>
            <a:noFill/>
            <a:ln w="9525" cap="flat" cmpd="sng">
              <a:solidFill>
                <a:srgbClr val="FF82E5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3" name="Google Shape;140;p5"/>
            <p:cNvCxnSpPr/>
            <p:nvPr/>
          </p:nvCxnSpPr>
          <p:spPr bwMode="auto">
            <a:xfrm rot="10800000">
              <a:off x="9740700" y="1555724"/>
              <a:ext cx="112500" cy="1615800"/>
            </a:xfrm>
            <a:prstGeom prst="straightConnector1">
              <a:avLst/>
            </a:prstGeom>
            <a:noFill/>
            <a:ln w="9525" cap="flat" cmpd="sng">
              <a:solidFill>
                <a:srgbClr val="00D83D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4" name="Google Shape;141;p5"/>
            <p:cNvCxnSpPr/>
            <p:nvPr/>
          </p:nvCxnSpPr>
          <p:spPr bwMode="auto">
            <a:xfrm rot="10800000" flipH="1">
              <a:off x="9474600" y="1555724"/>
              <a:ext cx="266100" cy="3542400"/>
            </a:xfrm>
            <a:prstGeom prst="straightConnector1">
              <a:avLst/>
            </a:prstGeom>
            <a:noFill/>
            <a:ln w="9525" cap="flat" cmpd="sng">
              <a:solidFill>
                <a:srgbClr val="FF82E5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5" name="Google Shape;142;p5"/>
            <p:cNvCxnSpPr/>
            <p:nvPr/>
          </p:nvCxnSpPr>
          <p:spPr bwMode="auto">
            <a:xfrm rot="10800000" flipH="1">
              <a:off x="8792700" y="1555724"/>
              <a:ext cx="948000" cy="3380100"/>
            </a:xfrm>
            <a:prstGeom prst="straightConnector1">
              <a:avLst/>
            </a:prstGeom>
            <a:noFill/>
            <a:ln w="9525" cap="flat" cmpd="sng">
              <a:solidFill>
                <a:srgbClr val="00D83D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6" name="Google Shape;143;p5"/>
            <p:cNvCxnSpPr/>
            <p:nvPr/>
          </p:nvCxnSpPr>
          <p:spPr bwMode="auto">
            <a:xfrm rot="10800000" flipH="1">
              <a:off x="8846700" y="1555724"/>
              <a:ext cx="894000" cy="2946900"/>
            </a:xfrm>
            <a:prstGeom prst="straightConnector1">
              <a:avLst/>
            </a:prstGeom>
            <a:noFill/>
            <a:ln w="9525" cap="flat" cmpd="sng">
              <a:solidFill>
                <a:srgbClr val="00009D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7" name="Google Shape;144;p5"/>
            <p:cNvCxnSpPr/>
            <p:nvPr/>
          </p:nvCxnSpPr>
          <p:spPr bwMode="auto">
            <a:xfrm rot="10800000" flipH="1">
              <a:off x="9171300" y="1555724"/>
              <a:ext cx="569400" cy="3282600"/>
            </a:xfrm>
            <a:prstGeom prst="straightConnector1">
              <a:avLst/>
            </a:prstGeom>
            <a:noFill/>
            <a:ln w="9525" cap="flat" cmpd="sng">
              <a:solidFill>
                <a:srgbClr val="FFDB27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8" name="Google Shape;145;p5"/>
            <p:cNvCxnSpPr/>
            <p:nvPr/>
          </p:nvCxnSpPr>
          <p:spPr bwMode="auto">
            <a:xfrm rot="10800000" flipH="1">
              <a:off x="9106667" y="1551202"/>
              <a:ext cx="655799" cy="2806200"/>
            </a:xfrm>
            <a:prstGeom prst="straightConnector1">
              <a:avLst/>
            </a:prstGeom>
            <a:noFill/>
            <a:ln w="9525" cap="flat" cmpd="sng">
              <a:solidFill>
                <a:srgbClr val="FF7D27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9" name="Google Shape;146;p5"/>
            <p:cNvCxnSpPr/>
            <p:nvPr/>
          </p:nvCxnSpPr>
          <p:spPr bwMode="auto">
            <a:xfrm rot="10800000" flipH="1">
              <a:off x="9458250" y="1577300"/>
              <a:ext cx="298800" cy="2763000"/>
            </a:xfrm>
            <a:prstGeom prst="straightConnector1">
              <a:avLst/>
            </a:prstGeom>
            <a:noFill/>
            <a:ln w="9525" cap="flat" cmpd="sng">
              <a:solidFill>
                <a:srgbClr val="A000FF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20" name="Google Shape;147;p5"/>
            <p:cNvCxnSpPr/>
            <p:nvPr/>
          </p:nvCxnSpPr>
          <p:spPr bwMode="auto">
            <a:xfrm rot="10800000" flipH="1">
              <a:off x="8576100" y="1555724"/>
              <a:ext cx="1164600" cy="2535600"/>
            </a:xfrm>
            <a:prstGeom prst="straightConnector1">
              <a:avLst/>
            </a:prstGeom>
            <a:noFill/>
            <a:ln w="9525" cap="flat" cmpd="sng">
              <a:solidFill>
                <a:srgbClr val="00D83D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21" name="Google Shape;148;p5"/>
            <p:cNvCxnSpPr/>
            <p:nvPr/>
          </p:nvCxnSpPr>
          <p:spPr bwMode="auto">
            <a:xfrm rot="10800000">
              <a:off x="9740700" y="1555724"/>
              <a:ext cx="361500" cy="1550700"/>
            </a:xfrm>
            <a:prstGeom prst="straightConnector1">
              <a:avLst/>
            </a:prstGeom>
            <a:noFill/>
            <a:ln w="9525" cap="flat" cmpd="sng">
              <a:solidFill>
                <a:srgbClr val="A000FF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22" name="Google Shape;149;p5"/>
            <p:cNvCxnSpPr/>
            <p:nvPr/>
          </p:nvCxnSpPr>
          <p:spPr bwMode="auto">
            <a:xfrm rot="10800000">
              <a:off x="9740700" y="1555724"/>
              <a:ext cx="534900" cy="1518300"/>
            </a:xfrm>
            <a:prstGeom prst="straightConnector1">
              <a:avLst/>
            </a:prstGeom>
            <a:noFill/>
            <a:ln w="9525" cap="flat" cmpd="sng">
              <a:solidFill>
                <a:srgbClr val="FF7D27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23" name="Google Shape;150;p5"/>
            <p:cNvCxnSpPr/>
            <p:nvPr/>
          </p:nvCxnSpPr>
          <p:spPr bwMode="auto">
            <a:xfrm rot="10800000" flipH="1">
              <a:off x="9211500" y="1555724"/>
              <a:ext cx="529200" cy="1006500"/>
            </a:xfrm>
            <a:prstGeom prst="straightConnector1">
              <a:avLst/>
            </a:prstGeom>
            <a:noFill/>
            <a:ln w="9525" cap="flat" cmpd="sng">
              <a:solidFill>
                <a:srgbClr val="2E29FF"/>
              </a:solidFill>
              <a:prstDash val="solid"/>
              <a:round/>
              <a:headEnd type="oval" w="med" len="med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0712948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Die Servicestelle Diamond Open Access: </a:t>
            </a:r>
            <a:br>
              <a:rPr lang="de-DE"/>
            </a:br>
            <a:r>
              <a:rPr lang="de-DE"/>
              <a:t>über 55 Beteiligte an 15 Einrichtungen</a:t>
            </a:r>
            <a:endParaRPr/>
          </a:p>
        </p:txBody>
      </p:sp>
      <p:sp>
        <p:nvSpPr>
          <p:cNvPr id="328063421" name="Foliennummernplatzhalter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5</a:t>
            </a:fld>
            <a:endParaRPr lang="de-DE"/>
          </a:p>
        </p:txBody>
      </p:sp>
      <p:sp>
        <p:nvSpPr>
          <p:cNvPr id="2059815570" name="Textfeld 3"/>
          <p:cNvSpPr txBox="1"/>
          <p:nvPr/>
        </p:nvSpPr>
        <p:spPr bwMode="auto">
          <a:xfrm>
            <a:off x="1410057" y="5712161"/>
            <a:ext cx="4161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u="sng">
                <a:solidFill>
                  <a:srgbClr val="000067"/>
                </a:solidFill>
                <a:latin typeface="Outfit"/>
                <a:hlinkClick r:id="rId3"/>
              </a:rPr>
              <a:t>Übersicht aller beteiligten Personen</a:t>
            </a:r>
            <a:endParaRPr lang="de-DE">
              <a:solidFill>
                <a:srgbClr val="000067"/>
              </a:solidFill>
              <a:latin typeface="Outfit"/>
            </a:endParaRPr>
          </a:p>
        </p:txBody>
      </p:sp>
      <p:sp>
        <p:nvSpPr>
          <p:cNvPr id="185383217" name="Textfeld 5"/>
          <p:cNvSpPr txBox="1"/>
          <p:nvPr/>
        </p:nvSpPr>
        <p:spPr bwMode="auto">
          <a:xfrm>
            <a:off x="2432303" y="2386584"/>
            <a:ext cx="476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Hier kommt das Foto vom Kick-off hin</a:t>
            </a: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7A5E8F6-7146-3680-9942-301372407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55" y="1591869"/>
            <a:ext cx="9144089" cy="36742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020822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SeDOA: Ziele </a:t>
            </a:r>
            <a:endParaRPr dirty="0"/>
          </a:p>
        </p:txBody>
      </p:sp>
      <p:sp>
        <p:nvSpPr>
          <p:cNvPr id="1157312250" name="Foliennummernplatzhalter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6</a:t>
            </a:fld>
            <a:endParaRPr lang="de-DE"/>
          </a:p>
        </p:txBody>
      </p:sp>
      <p:sp>
        <p:nvSpPr>
          <p:cNvPr id="512354443" name="Textplatzhalter 3"/>
          <p:cNvSpPr>
            <a:spLocks noGrp="1"/>
          </p:cNvSpPr>
          <p:nvPr>
            <p:ph type="body" idx="1"/>
          </p:nvPr>
        </p:nvSpPr>
        <p:spPr bwMode="auto">
          <a:xfrm>
            <a:off x="719999" y="1113571"/>
            <a:ext cx="10440000" cy="3477835"/>
          </a:xfrm>
        </p:spPr>
        <p:txBody>
          <a:bodyPr>
            <a:spAutoFit/>
          </a:bodyPr>
          <a:lstStyle/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Zentrale Anlaufstelle zu Diamond OA in Deutschland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Entwicklung einer </a:t>
            </a:r>
            <a:r>
              <a:rPr lang="de-DE" b="1" dirty="0"/>
              <a:t>kooperativen, dezentral organisierten Diamond-OA-Infrastruktur</a:t>
            </a:r>
            <a:endParaRPr lang="de-DE"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Integration</a:t>
            </a:r>
            <a:r>
              <a:rPr lang="de-DE" dirty="0"/>
              <a:t> der deutschen Diamond-OA-Landschaft und deren </a:t>
            </a:r>
            <a:r>
              <a:rPr lang="de-DE" b="1" dirty="0"/>
              <a:t>Stakeholder</a:t>
            </a:r>
            <a:endParaRPr lang="de-DE" dirty="0"/>
          </a:p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Einbettung in die europäische Ebene (European Diamond </a:t>
            </a:r>
            <a:r>
              <a:rPr lang="de-DE" dirty="0" err="1"/>
              <a:t>Capacity</a:t>
            </a:r>
            <a:r>
              <a:rPr lang="de-DE" dirty="0"/>
              <a:t> Hub, EDCH): SeDOA als National </a:t>
            </a:r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Centre</a:t>
            </a:r>
            <a:r>
              <a:rPr lang="de-DE" dirty="0"/>
              <a:t> für Deutschland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dirty="0"/>
              <a:t>Umfangreiche </a:t>
            </a:r>
            <a:r>
              <a:rPr lang="de-DE" b="1" dirty="0"/>
              <a:t>Unterstützung</a:t>
            </a:r>
            <a:r>
              <a:rPr lang="de-DE" dirty="0"/>
              <a:t> für </a:t>
            </a:r>
            <a:r>
              <a:rPr lang="de-DE" b="1" dirty="0"/>
              <a:t>Infrastruktureinrichtungen</a:t>
            </a:r>
            <a:r>
              <a:rPr lang="de-DE" dirty="0"/>
              <a:t> mit Publikationsangeboten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Beratungs- und Unterstützungsangebote </a:t>
            </a:r>
            <a:r>
              <a:rPr lang="de-DE" dirty="0"/>
              <a:t>für alle Wissenschaftler*innen (v.a. </a:t>
            </a:r>
            <a:r>
              <a:rPr lang="de-DE" b="1" dirty="0"/>
              <a:t>Redaktionen</a:t>
            </a:r>
            <a:r>
              <a:rPr lang="de-DE" dirty="0"/>
              <a:t> und </a:t>
            </a:r>
            <a:r>
              <a:rPr lang="de-DE" b="1" dirty="0"/>
              <a:t>Herausgeber*innen) </a:t>
            </a:r>
            <a:r>
              <a:rPr lang="de-DE" dirty="0"/>
              <a:t>in Deutschland</a:t>
            </a:r>
          </a:p>
        </p:txBody>
      </p:sp>
    </p:spTree>
    <p:extLst>
      <p:ext uri="{BB962C8B-B14F-4D97-AF65-F5344CB8AC3E}">
        <p14:creationId xmlns:p14="http://schemas.microsoft.com/office/powerpoint/2010/main" val="75285181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9422210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SeDOA: Work </a:t>
            </a:r>
            <a:r>
              <a:rPr lang="de-DE" dirty="0" err="1"/>
              <a:t>packages</a:t>
            </a:r>
            <a:endParaRPr dirty="0"/>
          </a:p>
        </p:txBody>
      </p:sp>
      <p:sp>
        <p:nvSpPr>
          <p:cNvPr id="1185460556" name="Foliennummernplatzhalter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7</a:t>
            </a:fld>
            <a:endParaRPr lang="de-DE"/>
          </a:p>
        </p:txBody>
      </p:sp>
      <p:sp>
        <p:nvSpPr>
          <p:cNvPr id="505962592" name="Google Shape;164;p6"/>
          <p:cNvSpPr/>
          <p:nvPr/>
        </p:nvSpPr>
        <p:spPr bwMode="auto">
          <a:xfrm>
            <a:off x="6928514" y="502563"/>
            <a:ext cx="1800000" cy="1800000"/>
          </a:xfrm>
          <a:prstGeom prst="flowChartConnector">
            <a:avLst/>
          </a:prstGeom>
          <a:solidFill>
            <a:srgbClr val="FF82E5"/>
          </a:solidFill>
          <a:ln w="254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76485989" name="Google Shape;168;p6"/>
          <p:cNvSpPr txBox="1"/>
          <p:nvPr/>
        </p:nvSpPr>
        <p:spPr bwMode="auto">
          <a:xfrm>
            <a:off x="7615908" y="1121467"/>
            <a:ext cx="796319" cy="50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pPr>
            <a:endParaRPr sz="2000" b="0" i="0" u="none" strike="noStrike" cap="none">
              <a:solidFill>
                <a:schemeClr val="dk2"/>
              </a:solidFill>
              <a:latin typeface="Outfit"/>
              <a:ea typeface="Outfit"/>
              <a:cs typeface="Outfit"/>
            </a:endParaRPr>
          </a:p>
        </p:txBody>
      </p:sp>
      <p:sp>
        <p:nvSpPr>
          <p:cNvPr id="419318429" name="Google Shape;169;p6"/>
          <p:cNvSpPr txBox="1"/>
          <p:nvPr/>
        </p:nvSpPr>
        <p:spPr bwMode="auto">
          <a:xfrm>
            <a:off x="7122172" y="1277108"/>
            <a:ext cx="1421393" cy="26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Outfit"/>
              <a:buNone/>
              <a:defRPr/>
            </a:pPr>
            <a:r>
              <a:rPr lang="de-DE" b="1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rPr>
              <a:t>SeDOA-Registry</a:t>
            </a:r>
            <a:endParaRPr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/>
            </a:pPr>
            <a:endParaRPr sz="1200" b="0" i="0" u="none" strike="noStrike" cap="none">
              <a:solidFill>
                <a:schemeClr val="bg1"/>
              </a:solidFill>
              <a:latin typeface="Outfit"/>
              <a:ea typeface="Outfit"/>
              <a:cs typeface="Outfit"/>
            </a:endParaRPr>
          </a:p>
        </p:txBody>
      </p:sp>
      <p:sp>
        <p:nvSpPr>
          <p:cNvPr id="228927251" name="Google Shape;177;p6"/>
          <p:cNvSpPr txBox="1"/>
          <p:nvPr/>
        </p:nvSpPr>
        <p:spPr bwMode="auto">
          <a:xfrm>
            <a:off x="8956761" y="1750645"/>
            <a:ext cx="760443" cy="33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pPr>
            <a:endParaRPr sz="2000" b="0" i="0" u="none" strike="noStrike" cap="none">
              <a:solidFill>
                <a:schemeClr val="dk2"/>
              </a:solidFill>
              <a:latin typeface="Outfit"/>
              <a:ea typeface="Outfit"/>
              <a:cs typeface="Outfit"/>
            </a:endParaRPr>
          </a:p>
        </p:txBody>
      </p:sp>
      <p:pic>
        <p:nvPicPr>
          <p:cNvPr id="1336903365" name="Grafik 8" descr="Prüfliste mit einfarbiger Füllung"/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/>
        </p:blipFill>
        <p:spPr bwMode="auto">
          <a:xfrm rot="899999">
            <a:off x="7504526" y="1578246"/>
            <a:ext cx="529624" cy="529624"/>
          </a:xfrm>
          <a:prstGeom prst="rect">
            <a:avLst/>
          </a:prstGeom>
        </p:spPr>
      </p:pic>
      <p:sp>
        <p:nvSpPr>
          <p:cNvPr id="1355545766" name="Google Shape;181;p6"/>
          <p:cNvSpPr txBox="1"/>
          <p:nvPr/>
        </p:nvSpPr>
        <p:spPr bwMode="auto">
          <a:xfrm>
            <a:off x="7818149" y="2666100"/>
            <a:ext cx="1121427" cy="3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utfit"/>
              <a:buNone/>
              <a:defRPr/>
            </a:pPr>
            <a:endParaRPr sz="1000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180813" name="Google Shape;181;p6"/>
          <p:cNvSpPr txBox="1"/>
          <p:nvPr/>
        </p:nvSpPr>
        <p:spPr bwMode="auto">
          <a:xfrm>
            <a:off x="7148759" y="856573"/>
            <a:ext cx="1121427" cy="3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775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Outfit"/>
              <a:buNone/>
              <a:defRPr/>
            </a:pPr>
            <a:r>
              <a:rPr lang="de-DE" sz="1000" b="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rPr>
              <a:t>Zentrale Datenbank für Diamond-OA-Zeitschriften</a:t>
            </a:r>
          </a:p>
        </p:txBody>
      </p:sp>
      <p:sp>
        <p:nvSpPr>
          <p:cNvPr id="800345562" name="Google Shape;181;p6"/>
          <p:cNvSpPr txBox="1"/>
          <p:nvPr/>
        </p:nvSpPr>
        <p:spPr bwMode="auto">
          <a:xfrm>
            <a:off x="7924153" y="3245656"/>
            <a:ext cx="1807395" cy="3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utfit"/>
              <a:buNone/>
              <a:defRPr/>
            </a:pPr>
            <a:r>
              <a:rPr lang="de-DE" sz="100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rPr>
              <a:t>Information material</a:t>
            </a:r>
            <a:endParaRPr sz="1000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459459" name="Gruppieren 12"/>
          <p:cNvGrpSpPr/>
          <p:nvPr/>
        </p:nvGrpSpPr>
        <p:grpSpPr bwMode="auto">
          <a:xfrm>
            <a:off x="8880016" y="227087"/>
            <a:ext cx="1800000" cy="1800000"/>
            <a:chOff x="8229585" y="964049"/>
            <a:chExt cx="1800000" cy="1800000"/>
          </a:xfrm>
        </p:grpSpPr>
        <p:sp>
          <p:nvSpPr>
            <p:cNvPr id="14" name="Google Shape;165;p6"/>
            <p:cNvSpPr/>
            <p:nvPr/>
          </p:nvSpPr>
          <p:spPr bwMode="auto">
            <a:xfrm>
              <a:off x="8229585" y="964049"/>
              <a:ext cx="1800000" cy="1800000"/>
            </a:xfrm>
            <a:prstGeom prst="flowChartConnector">
              <a:avLst/>
            </a:prstGeom>
            <a:solidFill>
              <a:srgbClr val="00009D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5" name="Google Shape;178;p6"/>
            <p:cNvSpPr txBox="1"/>
            <p:nvPr/>
          </p:nvSpPr>
          <p:spPr bwMode="auto">
            <a:xfrm>
              <a:off x="8470644" y="1714143"/>
              <a:ext cx="1313599" cy="31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Outfit"/>
                <a:buNone/>
                <a:defRPr/>
              </a:pPr>
              <a:r>
                <a:rPr lang="de-DE" b="1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SeDOA Innovation Lab</a:t>
              </a:r>
              <a:endParaRPr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16" name="Grafik 15" descr="Cloudcomputing mit einfarbiger Füllung"/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/>
          </p:blipFill>
          <p:spPr bwMode="auto">
            <a:xfrm>
              <a:off x="8885856" y="2034318"/>
              <a:ext cx="529200" cy="529200"/>
            </a:xfrm>
            <a:prstGeom prst="rect">
              <a:avLst/>
            </a:prstGeom>
          </p:spPr>
        </p:pic>
        <p:sp>
          <p:nvSpPr>
            <p:cNvPr id="17" name="Google Shape;182;p6"/>
            <p:cNvSpPr txBox="1"/>
            <p:nvPr/>
          </p:nvSpPr>
          <p:spPr bwMode="auto">
            <a:xfrm>
              <a:off x="8619743" y="1252997"/>
              <a:ext cx="523875" cy="192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77500" lnSpcReduction="200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000"/>
                <a:buFont typeface="Outfit"/>
                <a:buNone/>
                <a:defRPr/>
              </a:pPr>
              <a:r>
                <a:rPr lang="de-DE" sz="1000" b="0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Think Tank</a:t>
              </a:r>
              <a:endParaRPr sz="1000" b="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endParaRPr>
            </a:p>
          </p:txBody>
        </p:sp>
        <p:sp>
          <p:nvSpPr>
            <p:cNvPr id="18" name="Google Shape;182;p6"/>
            <p:cNvSpPr txBox="1"/>
            <p:nvPr/>
          </p:nvSpPr>
          <p:spPr bwMode="auto">
            <a:xfrm>
              <a:off x="8409630" y="2134677"/>
              <a:ext cx="523875" cy="1924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70000" lnSpcReduction="2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000"/>
                <a:buFont typeface="Outfit"/>
                <a:buNone/>
                <a:defRPr/>
              </a:pPr>
              <a:r>
                <a:rPr lang="de-DE" sz="1000" b="0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Bedarfe identifizieren</a:t>
              </a:r>
              <a:endParaRPr sz="1000" b="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endParaRPr>
            </a:p>
          </p:txBody>
        </p:sp>
        <p:sp>
          <p:nvSpPr>
            <p:cNvPr id="19" name="Google Shape;182;p6"/>
            <p:cNvSpPr txBox="1"/>
            <p:nvPr/>
          </p:nvSpPr>
          <p:spPr bwMode="auto">
            <a:xfrm>
              <a:off x="9181172" y="1386183"/>
              <a:ext cx="726931" cy="2341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92500" lnSpcReduction="2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000"/>
                <a:buFont typeface="Outfit"/>
                <a:buNone/>
                <a:defRPr/>
              </a:pPr>
              <a:r>
                <a:rPr lang="de-DE" sz="1000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Innovative Formate</a:t>
              </a:r>
              <a:endParaRPr sz="1000" b="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endParaRPr>
            </a:p>
          </p:txBody>
        </p:sp>
      </p:grpSp>
      <p:grpSp>
        <p:nvGrpSpPr>
          <p:cNvPr id="26889300" name="Gruppieren 19"/>
          <p:cNvGrpSpPr/>
          <p:nvPr/>
        </p:nvGrpSpPr>
        <p:grpSpPr bwMode="auto">
          <a:xfrm>
            <a:off x="7606055" y="2283374"/>
            <a:ext cx="2040754" cy="1800000"/>
            <a:chOff x="7223080" y="2632046"/>
            <a:chExt cx="2040754" cy="1800000"/>
          </a:xfrm>
        </p:grpSpPr>
        <p:sp>
          <p:nvSpPr>
            <p:cNvPr id="21" name="Google Shape;163;p6"/>
            <p:cNvSpPr/>
            <p:nvPr/>
          </p:nvSpPr>
          <p:spPr bwMode="auto">
            <a:xfrm>
              <a:off x="7223080" y="2632046"/>
              <a:ext cx="1800000" cy="1800000"/>
            </a:xfrm>
            <a:prstGeom prst="flowChartConnector">
              <a:avLst/>
            </a:prstGeom>
            <a:solidFill>
              <a:srgbClr val="FF7D27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2" name="Google Shape;186;p6"/>
            <p:cNvSpPr txBox="1"/>
            <p:nvPr/>
          </p:nvSpPr>
          <p:spPr bwMode="auto">
            <a:xfrm>
              <a:off x="7292014" y="3420593"/>
              <a:ext cx="1971819" cy="2386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b="1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Community Support</a:t>
              </a:r>
              <a:endParaRPr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3" name="Google Shape;181;p6"/>
            <p:cNvSpPr txBox="1"/>
            <p:nvPr/>
          </p:nvSpPr>
          <p:spPr bwMode="auto">
            <a:xfrm>
              <a:off x="7343312" y="3196818"/>
              <a:ext cx="1121427" cy="198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77500" lnSpcReduction="200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sz="1000">
                  <a:solidFill>
                    <a:schemeClr val="bg1"/>
                  </a:solidFill>
                  <a:latin typeface="Outfit"/>
                </a:rPr>
                <a:t>Rechtliche Anforderungen</a:t>
              </a:r>
              <a:endParaRPr sz="100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4" name="Grafik 23" descr="Kundenbewertung mit einfarbiger Füllung"/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/>
          </p:blipFill>
          <p:spPr bwMode="auto">
            <a:xfrm>
              <a:off x="7858674" y="3821833"/>
              <a:ext cx="529200" cy="529200"/>
            </a:xfrm>
            <a:prstGeom prst="rect">
              <a:avLst/>
            </a:prstGeom>
          </p:spPr>
        </p:pic>
        <p:sp>
          <p:nvSpPr>
            <p:cNvPr id="25" name="Google Shape;181;p6"/>
            <p:cNvSpPr txBox="1"/>
            <p:nvPr/>
          </p:nvSpPr>
          <p:spPr bwMode="auto">
            <a:xfrm>
              <a:off x="8012669" y="2841960"/>
              <a:ext cx="1121427" cy="322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sz="1000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Workshops</a:t>
              </a:r>
              <a:endParaRPr sz="100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1843024391" name="Gruppieren 25"/>
          <p:cNvGrpSpPr/>
          <p:nvPr/>
        </p:nvGrpSpPr>
        <p:grpSpPr bwMode="auto">
          <a:xfrm>
            <a:off x="9922444" y="1872432"/>
            <a:ext cx="1800000" cy="1800000"/>
            <a:chOff x="9069130" y="2247980"/>
            <a:chExt cx="1800000" cy="1800000"/>
          </a:xfrm>
        </p:grpSpPr>
        <p:sp>
          <p:nvSpPr>
            <p:cNvPr id="27" name="Google Shape;166;p6"/>
            <p:cNvSpPr/>
            <p:nvPr/>
          </p:nvSpPr>
          <p:spPr bwMode="auto">
            <a:xfrm>
              <a:off x="9069130" y="2247980"/>
              <a:ext cx="1800000" cy="1800000"/>
            </a:xfrm>
            <a:prstGeom prst="flowChartConnector">
              <a:avLst/>
            </a:prstGeom>
            <a:solidFill>
              <a:srgbClr val="00D83D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181;p6"/>
            <p:cNvSpPr txBox="1"/>
            <p:nvPr/>
          </p:nvSpPr>
          <p:spPr bwMode="auto">
            <a:xfrm>
              <a:off x="9232012" y="3018015"/>
              <a:ext cx="1583497" cy="284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 fontScale="92500"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b="1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Publikationsdienste</a:t>
              </a:r>
              <a:endParaRPr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9" name="Google Shape;184;p6"/>
            <p:cNvSpPr txBox="1"/>
            <p:nvPr/>
          </p:nvSpPr>
          <p:spPr bwMode="auto">
            <a:xfrm>
              <a:off x="9116596" y="2832908"/>
              <a:ext cx="12956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buClr>
                  <a:schemeClr val="dk2"/>
                </a:buClr>
                <a:buSzPts val="1200"/>
                <a:buFont typeface="Outfit"/>
                <a:buNone/>
                <a:defRPr sz="1000">
                  <a:solidFill>
                    <a:schemeClr val="bg1"/>
                  </a:solidFill>
                  <a:latin typeface="Outfit"/>
                  <a:ea typeface="Outfit"/>
                  <a:cs typeface="Outfit"/>
                </a:defRPr>
              </a:lvl1pPr>
            </a:lstStyle>
            <a:p>
              <a:pPr algn="ctr">
                <a:defRPr/>
              </a:pPr>
              <a:r>
                <a:rPr lang="de-DE"/>
                <a:t>Qualifizierte Services</a:t>
              </a:r>
              <a:endParaRPr/>
            </a:p>
          </p:txBody>
        </p:sp>
        <p:sp>
          <p:nvSpPr>
            <p:cNvPr id="30" name="Google Shape;185;p6"/>
            <p:cNvSpPr txBox="1"/>
            <p:nvPr/>
          </p:nvSpPr>
          <p:spPr bwMode="auto">
            <a:xfrm>
              <a:off x="9698604" y="2398158"/>
              <a:ext cx="8885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000"/>
                <a:buFont typeface="Outfit"/>
                <a:buNone/>
                <a:defRPr/>
              </a:pPr>
              <a:r>
                <a:rPr lang="de-DE" sz="1000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SeDOA-Drehscheibe</a:t>
              </a:r>
              <a:endParaRPr sz="1000" b="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endParaRPr>
            </a:p>
          </p:txBody>
        </p:sp>
        <p:pic>
          <p:nvPicPr>
            <p:cNvPr id="31" name="Grafik 30" descr="Geöffnetes Buch mit einfarbiger Füllung"/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/>
          </p:blipFill>
          <p:spPr bwMode="auto">
            <a:xfrm>
              <a:off x="9670780" y="3261923"/>
              <a:ext cx="529200" cy="411044"/>
            </a:xfrm>
            <a:prstGeom prst="rect">
              <a:avLst/>
            </a:prstGeom>
          </p:spPr>
        </p:pic>
        <p:sp>
          <p:nvSpPr>
            <p:cNvPr id="32" name="Google Shape;184;p6"/>
            <p:cNvSpPr txBox="1"/>
            <p:nvPr/>
          </p:nvSpPr>
          <p:spPr bwMode="auto">
            <a:xfrm>
              <a:off x="9538501" y="3703101"/>
              <a:ext cx="980648" cy="2610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Outfit"/>
                <a:buNone/>
                <a:defRPr/>
              </a:pPr>
              <a:r>
                <a:rPr lang="de-DE" sz="1000" b="0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Verbesserungen</a:t>
              </a:r>
              <a:endParaRPr sz="1000" b="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endParaRPr>
            </a:p>
          </p:txBody>
        </p:sp>
      </p:grpSp>
      <p:grpSp>
        <p:nvGrpSpPr>
          <p:cNvPr id="112671458" name="Gruppieren 32"/>
          <p:cNvGrpSpPr/>
          <p:nvPr/>
        </p:nvGrpSpPr>
        <p:grpSpPr bwMode="auto">
          <a:xfrm>
            <a:off x="9096468" y="3645226"/>
            <a:ext cx="1923591" cy="1911802"/>
            <a:chOff x="8611892" y="3923211"/>
            <a:chExt cx="1923591" cy="1911802"/>
          </a:xfrm>
        </p:grpSpPr>
        <p:sp>
          <p:nvSpPr>
            <p:cNvPr id="34" name="Google Shape;167;p6"/>
            <p:cNvSpPr/>
            <p:nvPr/>
          </p:nvSpPr>
          <p:spPr bwMode="auto">
            <a:xfrm>
              <a:off x="8611892" y="3923211"/>
              <a:ext cx="1840982" cy="1911802"/>
            </a:xfrm>
            <a:prstGeom prst="flowChartConnector">
              <a:avLst/>
            </a:prstGeom>
            <a:solidFill>
              <a:srgbClr val="A000FF"/>
            </a:solidFill>
            <a:ln w="2540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defRPr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5" name="Google Shape;187;p6"/>
            <p:cNvSpPr txBox="1"/>
            <p:nvPr/>
          </p:nvSpPr>
          <p:spPr bwMode="auto">
            <a:xfrm>
              <a:off x="8694502" y="4792462"/>
              <a:ext cx="1758372" cy="222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b="1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Networking Services</a:t>
              </a:r>
              <a:endParaRPr b="1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endParaRPr>
            </a:p>
          </p:txBody>
        </p:sp>
        <p:sp>
          <p:nvSpPr>
            <p:cNvPr id="36" name="Google Shape;188;p6"/>
            <p:cNvSpPr txBox="1"/>
            <p:nvPr/>
          </p:nvSpPr>
          <p:spPr bwMode="auto">
            <a:xfrm>
              <a:off x="9347027" y="4240234"/>
              <a:ext cx="849305" cy="285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 fontScale="55000" lnSpcReduction="200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Outfit"/>
                <a:buNone/>
                <a:defRPr/>
              </a:pPr>
              <a:r>
                <a:rPr lang="de-DE" sz="2000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I</a:t>
              </a:r>
              <a:r>
                <a:rPr lang="de-DE" sz="2000" b="0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nternational</a:t>
              </a:r>
              <a:endParaRPr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7" name="Google Shape;189;p6"/>
            <p:cNvSpPr txBox="1"/>
            <p:nvPr/>
          </p:nvSpPr>
          <p:spPr bwMode="auto">
            <a:xfrm>
              <a:off x="8734324" y="4477380"/>
              <a:ext cx="612703" cy="321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sz="1200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N</a:t>
              </a:r>
              <a:r>
                <a:rPr lang="de-DE" sz="1200" b="0" i="0" u="none" strike="noStrike" cap="none">
                  <a:solidFill>
                    <a:schemeClr val="bg1"/>
                  </a:solidFill>
                  <a:latin typeface="Outfit"/>
                  <a:ea typeface="Outfit"/>
                  <a:cs typeface="Outfit"/>
                </a:rPr>
                <a:t>ational</a:t>
              </a:r>
              <a:endParaRPr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38" name="Grafik 37" descr="Verbindungen mit einfarbiger Füllung"/>
            <p:cNvPicPr>
              <a:picLocks noChangeAspect="1"/>
            </p:cNvPicPr>
            <p:nvPr/>
          </p:nvPicPr>
          <p:blipFill rotWithShape="1"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/>
          </p:blipFill>
          <p:spPr bwMode="auto">
            <a:xfrm>
              <a:off x="9258486" y="5064041"/>
              <a:ext cx="529200" cy="529200"/>
            </a:xfrm>
            <a:prstGeom prst="rect">
              <a:avLst/>
            </a:prstGeom>
          </p:spPr>
        </p:pic>
        <p:sp>
          <p:nvSpPr>
            <p:cNvPr id="39" name="Google Shape;189;p6"/>
            <p:cNvSpPr txBox="1"/>
            <p:nvPr/>
          </p:nvSpPr>
          <p:spPr bwMode="auto">
            <a:xfrm>
              <a:off x="9386848" y="4560540"/>
              <a:ext cx="1148635" cy="321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Outfit"/>
                <a:buNone/>
                <a:defRPr/>
              </a:pPr>
              <a:r>
                <a:rPr lang="de-DE" sz="1200">
                  <a:solidFill>
                    <a:schemeClr val="bg1"/>
                  </a:solidFill>
                  <a:latin typeface="Outfit"/>
                </a:rPr>
                <a:t>Fachspezifisch</a:t>
              </a:r>
              <a:endParaRPr sz="14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99068847" name="Gerader Verbinder 39"/>
          <p:cNvCxnSpPr/>
          <p:nvPr/>
        </p:nvCxnSpPr>
        <p:spPr bwMode="auto">
          <a:xfrm flipH="1" flipV="1">
            <a:off x="8067330" y="2258812"/>
            <a:ext cx="70992" cy="111214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7292552" name="Gerader Verbinder 40"/>
          <p:cNvCxnSpPr/>
          <p:nvPr/>
        </p:nvCxnSpPr>
        <p:spPr bwMode="auto">
          <a:xfrm flipH="1">
            <a:off x="8919410" y="1892607"/>
            <a:ext cx="389514" cy="489100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3473598" name="Gerader Verbinder 41"/>
          <p:cNvCxnSpPr/>
          <p:nvPr/>
        </p:nvCxnSpPr>
        <p:spPr bwMode="auto">
          <a:xfrm flipH="1">
            <a:off x="10494729" y="3642147"/>
            <a:ext cx="91764" cy="148338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442004" name="Gerader Verbinder 42"/>
          <p:cNvCxnSpPr>
            <a:stCxn id="21" idx="5"/>
          </p:cNvCxnSpPr>
          <p:nvPr/>
        </p:nvCxnSpPr>
        <p:spPr bwMode="auto">
          <a:xfrm>
            <a:off x="9142451" y="3819770"/>
            <a:ext cx="183288" cy="151295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7354592" name="Gerader Verbinder 43"/>
          <p:cNvCxnSpPr/>
          <p:nvPr/>
        </p:nvCxnSpPr>
        <p:spPr bwMode="auto">
          <a:xfrm>
            <a:off x="10272262" y="1871550"/>
            <a:ext cx="114289" cy="121656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5620529" name="Ellipse 44"/>
          <p:cNvSpPr/>
          <p:nvPr/>
        </p:nvSpPr>
        <p:spPr bwMode="auto">
          <a:xfrm>
            <a:off x="9406055" y="2436562"/>
            <a:ext cx="311149" cy="311149"/>
          </a:xfrm>
          <a:prstGeom prst="ellipse">
            <a:avLst/>
          </a:prstGeom>
          <a:solidFill>
            <a:srgbClr val="2E2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123404442" name="Ellipse 45"/>
          <p:cNvSpPr/>
          <p:nvPr/>
        </p:nvSpPr>
        <p:spPr bwMode="auto">
          <a:xfrm rot="2913306">
            <a:off x="11567332" y="1475113"/>
            <a:ext cx="226163" cy="226163"/>
          </a:xfrm>
          <a:prstGeom prst="ellipse">
            <a:avLst/>
          </a:prstGeom>
          <a:solidFill>
            <a:srgbClr val="2E2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884132562" name="Ellipse 46"/>
          <p:cNvSpPr/>
          <p:nvPr/>
        </p:nvSpPr>
        <p:spPr bwMode="auto">
          <a:xfrm>
            <a:off x="11136835" y="3942120"/>
            <a:ext cx="226163" cy="226163"/>
          </a:xfrm>
          <a:prstGeom prst="ellipse">
            <a:avLst/>
          </a:prstGeom>
          <a:solidFill>
            <a:srgbClr val="2E2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381494595" name="Gerader Verbinder 47"/>
          <p:cNvCxnSpPr>
            <a:stCxn id="1123404442" idx="4"/>
          </p:cNvCxnSpPr>
          <p:nvPr/>
        </p:nvCxnSpPr>
        <p:spPr bwMode="auto">
          <a:xfrm flipH="1">
            <a:off x="11293536" y="1663043"/>
            <a:ext cx="302113" cy="327209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453468" name="Gerader Verbinder 48"/>
          <p:cNvCxnSpPr/>
          <p:nvPr/>
        </p:nvCxnSpPr>
        <p:spPr bwMode="auto">
          <a:xfrm flipV="1">
            <a:off x="10834207" y="4081907"/>
            <a:ext cx="314561" cy="118736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1762015" name="Gerader Verbinder 49"/>
          <p:cNvCxnSpPr>
            <a:endCxn id="1985620529" idx="0"/>
          </p:cNvCxnSpPr>
          <p:nvPr/>
        </p:nvCxnSpPr>
        <p:spPr bwMode="auto">
          <a:xfrm flipH="1">
            <a:off x="9561630" y="1999880"/>
            <a:ext cx="64548" cy="436682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3079836" name="Gerader Verbinder 50"/>
          <p:cNvCxnSpPr/>
          <p:nvPr/>
        </p:nvCxnSpPr>
        <p:spPr bwMode="auto">
          <a:xfrm>
            <a:off x="9568936" y="2716343"/>
            <a:ext cx="311149" cy="955941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3380070" name="Ellipse 51"/>
          <p:cNvSpPr/>
          <p:nvPr/>
        </p:nvSpPr>
        <p:spPr bwMode="auto">
          <a:xfrm>
            <a:off x="6907134" y="2560768"/>
            <a:ext cx="311149" cy="311149"/>
          </a:xfrm>
          <a:prstGeom prst="ellipse">
            <a:avLst/>
          </a:prstGeom>
          <a:solidFill>
            <a:srgbClr val="2E2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2015477811" name="Gerader Verbinder 52"/>
          <p:cNvCxnSpPr/>
          <p:nvPr/>
        </p:nvCxnSpPr>
        <p:spPr bwMode="auto">
          <a:xfrm>
            <a:off x="7147325" y="2762881"/>
            <a:ext cx="487099" cy="163687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1137935" name="Gerader Verbinder 53"/>
          <p:cNvCxnSpPr>
            <a:stCxn id="14" idx="2"/>
          </p:cNvCxnSpPr>
          <p:nvPr/>
        </p:nvCxnSpPr>
        <p:spPr bwMode="auto">
          <a:xfrm flipH="1">
            <a:off x="8692043" y="1127087"/>
            <a:ext cx="187973" cy="48231"/>
          </a:xfrm>
          <a:prstGeom prst="line">
            <a:avLst/>
          </a:prstGeom>
          <a:ln w="19050">
            <a:solidFill>
              <a:srgbClr val="454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3857775" name="Google Shape;181;p6"/>
          <p:cNvSpPr txBox="1"/>
          <p:nvPr/>
        </p:nvSpPr>
        <p:spPr bwMode="auto">
          <a:xfrm>
            <a:off x="8003861" y="3319802"/>
            <a:ext cx="1395356" cy="3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utfit"/>
              <a:buNone/>
              <a:defRPr/>
            </a:pPr>
            <a:r>
              <a:rPr lang="de-DE" sz="1000" i="0" u="none" strike="noStrike" cap="none">
                <a:solidFill>
                  <a:schemeClr val="bg1"/>
                </a:solidFill>
                <a:latin typeface="Outfit"/>
                <a:ea typeface="Outfit"/>
                <a:cs typeface="Outfit"/>
              </a:rPr>
              <a:t>Informationsmaterial</a:t>
            </a:r>
            <a:endParaRPr sz="1000" i="0" u="none" strike="noStrik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7BD219-70D4-92C3-33A1-89B3AE8CBEAF}"/>
              </a:ext>
            </a:extLst>
          </p:cNvPr>
          <p:cNvSpPr txBox="1">
            <a:spLocks/>
          </p:cNvSpPr>
          <p:nvPr/>
        </p:nvSpPr>
        <p:spPr bwMode="auto">
          <a:xfrm>
            <a:off x="720000" y="1892607"/>
            <a:ext cx="6668332" cy="3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utfit"/>
              <a:buNone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67"/>
                </a:solidFill>
                <a:latin typeface="Outfit"/>
                <a:ea typeface="Outfit"/>
                <a:cs typeface="Outfit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utfit"/>
                <a:ea typeface="Outfit"/>
                <a:cs typeface="Outfit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571500" indent="-342900">
              <a:buFont typeface="Wingdings"/>
              <a:buChar char="§"/>
              <a:defRPr/>
            </a:pPr>
            <a:r>
              <a:rPr lang="de-DE" sz="1400" dirty="0"/>
              <a:t>Work Package 1: Governance, Management and Communication </a:t>
            </a:r>
            <a:br>
              <a:rPr lang="de-DE" sz="1400" dirty="0"/>
            </a:br>
            <a:r>
              <a:rPr lang="de-DE" sz="1400" b="1" dirty="0"/>
              <a:t>ULB Darmstadt (</a:t>
            </a:r>
            <a:r>
              <a:rPr lang="de-DE" sz="1400" b="1" dirty="0" err="1"/>
              <a:t>lead</a:t>
            </a:r>
            <a:r>
              <a:rPr lang="de-DE" sz="1400" b="1" dirty="0"/>
              <a:t>)</a:t>
            </a:r>
            <a:r>
              <a:rPr lang="de-DE" sz="1400" dirty="0"/>
              <a:t>, HU Berlin, MWS Bonn, SUB Hamburg (</a:t>
            </a:r>
            <a:r>
              <a:rPr lang="de-DE" sz="1400" dirty="0" err="1"/>
              <a:t>participants</a:t>
            </a:r>
            <a:r>
              <a:rPr lang="de-DE" sz="1400" dirty="0"/>
              <a:t>)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sz="1400" dirty="0"/>
              <a:t>Work Package 2: Publication Services</a:t>
            </a:r>
            <a:br>
              <a:rPr lang="de-DE" sz="1400" dirty="0"/>
            </a:br>
            <a:r>
              <a:rPr lang="de-DE" sz="1400" b="1" dirty="0"/>
              <a:t>ZB MED Köln</a:t>
            </a:r>
            <a:r>
              <a:rPr lang="de-DE" sz="1400" dirty="0"/>
              <a:t>, FU Berlin, HU Berlin, TU Berlin, ULB Darmstadt, UB Heidelberg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sz="1400" dirty="0"/>
              <a:t>Work Package 3: Community Support</a:t>
            </a:r>
            <a:br>
              <a:rPr lang="de-DE" sz="1400" dirty="0"/>
            </a:br>
            <a:r>
              <a:rPr lang="de-DE" sz="1400" b="1" dirty="0"/>
              <a:t>ZBW Kiel</a:t>
            </a:r>
            <a:r>
              <a:rPr lang="de-DE" sz="1400" dirty="0"/>
              <a:t>, SUB Hamburg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sz="1400" dirty="0"/>
              <a:t>Work Package 4: Networking Services</a:t>
            </a:r>
            <a:br>
              <a:rPr lang="de-DE" sz="1400" dirty="0"/>
            </a:br>
            <a:r>
              <a:rPr lang="de-DE" sz="1400" b="1" dirty="0"/>
              <a:t>MWS Bonn</a:t>
            </a:r>
            <a:r>
              <a:rPr lang="de-DE" sz="1400" dirty="0"/>
              <a:t>, UB Braunschweig, FIZ Karlsruhe, HAB Wolfenbüttel, FH Potsdam, Charité – Universitätsmedizin Berlin, ZB MED Köln</a:t>
            </a:r>
          </a:p>
          <a:p>
            <a:pPr marL="571500" indent="-342900">
              <a:buFont typeface="Wingdings"/>
              <a:buChar char="§"/>
              <a:defRPr/>
            </a:pPr>
            <a:r>
              <a:rPr lang="de-DE" sz="1400" dirty="0"/>
              <a:t>Work Package 5: Registry</a:t>
            </a:r>
            <a:br>
              <a:rPr lang="de-DE" sz="1400" dirty="0"/>
            </a:br>
            <a:r>
              <a:rPr lang="de-DE" sz="1400" b="1" dirty="0"/>
              <a:t>UB Bielefeld</a:t>
            </a:r>
            <a:endParaRPr lang="de-DE" sz="1400" dirty="0"/>
          </a:p>
          <a:p>
            <a:pPr marL="571500" indent="-342900">
              <a:buFont typeface="Wingdings"/>
              <a:buChar char="§"/>
              <a:defRPr/>
            </a:pPr>
            <a:r>
              <a:rPr lang="de-DE" sz="1400" dirty="0"/>
              <a:t>Work Package 6: SeDOA Innovation Lab</a:t>
            </a:r>
            <a:br>
              <a:rPr lang="de-DE" sz="1400" dirty="0"/>
            </a:br>
            <a:r>
              <a:rPr lang="de-DE" sz="1400" b="1" dirty="0"/>
              <a:t>FH Potsdam</a:t>
            </a:r>
            <a:r>
              <a:rPr lang="de-DE" sz="1400" dirty="0"/>
              <a:t>, Charité – Universitätsmedizin Berlin, FIZ Karlsruhe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5867848" name="Textplatzhalter 4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2. Werkstattbericht: Chancen durch Kooperation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8707087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WP 2: Publikationsdienste</a:t>
            </a:r>
            <a:br>
              <a:rPr lang="de-DE"/>
            </a:br>
            <a:r>
              <a:rPr lang="de-DE" sz="2400"/>
              <a:t>ZB MED Köln, FU Berlin, HU Berlin, TU Berlin, ULB Darmstadt, UB Heidelberg</a:t>
            </a:r>
            <a:endParaRPr/>
          </a:p>
        </p:txBody>
      </p:sp>
      <p:sp>
        <p:nvSpPr>
          <p:cNvPr id="371745490" name="Foliennummernplatzhalter 2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9</a:t>
            </a:fld>
            <a:endParaRPr lang="de-DE"/>
          </a:p>
        </p:txBody>
      </p:sp>
      <p:sp>
        <p:nvSpPr>
          <p:cNvPr id="1932712920" name="Textplatzhalter 3"/>
          <p:cNvSpPr>
            <a:spLocks noGrp="1"/>
          </p:cNvSpPr>
          <p:nvPr>
            <p:ph type="body" idx="1"/>
          </p:nvPr>
        </p:nvSpPr>
        <p:spPr bwMode="auto">
          <a:xfrm>
            <a:off x="719999" y="1944000"/>
            <a:ext cx="10440000" cy="4247276"/>
          </a:xfrm>
        </p:spPr>
        <p:txBody>
          <a:bodyPr>
            <a:spAutoFit/>
          </a:bodyPr>
          <a:lstStyle/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Diamond-Open-Access-Drehscheibe</a:t>
            </a:r>
            <a:r>
              <a:rPr lang="de-DE" dirty="0"/>
              <a:t>: Vermittlung von Zeitschriften, Buchreihen oder einzelnen Publikationsprojekten nach initialer Beratung an geeignete DOA-Publikationsdienste im In- und Ausland</a:t>
            </a:r>
            <a:endParaRPr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Eigenpublikation</a:t>
            </a:r>
            <a:r>
              <a:rPr lang="de-DE" dirty="0"/>
              <a:t>:</a:t>
            </a:r>
            <a:r>
              <a:rPr lang="de-DE" b="1" dirty="0"/>
              <a:t> </a:t>
            </a:r>
            <a:r>
              <a:rPr lang="de-DE" dirty="0"/>
              <a:t>Publikationsdienste für Publikationen, die nicht an bestehende Dienste vermittelt werden können (max. Umfang ca. 30 Periodika und 30-60 Bücher bezogen auf Gesamtprojektlaufzeit)</a:t>
            </a:r>
            <a:endParaRPr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Beratung und Unterstützung </a:t>
            </a:r>
            <a:r>
              <a:rPr lang="de-DE" dirty="0"/>
              <a:t>bei allen publikationsbezogenen Prozessen einschließlich der Langzeitarchivierung </a:t>
            </a:r>
            <a:endParaRPr dirty="0"/>
          </a:p>
          <a:p>
            <a:pPr marL="571500" indent="-342900">
              <a:buFont typeface="Wingdings"/>
              <a:buChar char="§"/>
              <a:defRPr/>
            </a:pPr>
            <a:r>
              <a:rPr lang="de-DE" b="1" dirty="0"/>
              <a:t>Verbesserung </a:t>
            </a:r>
            <a:r>
              <a:rPr lang="de-DE" dirty="0"/>
              <a:t>von technischen Publikationsinfrastrukturen (Fokus XML/Single-Source-Publishing)</a:t>
            </a:r>
            <a:endParaRPr lang="de-DE" b="1" dirty="0"/>
          </a:p>
          <a:p>
            <a:pPr marL="228600" indent="0">
              <a:defRPr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Titelfolien">
  <a:themeElements>
    <a:clrScheme name="SeDOA">
      <a:dk1>
        <a:srgbClr val="000050"/>
      </a:dk1>
      <a:lt1>
        <a:srgbClr val="FFFFFF"/>
      </a:lt1>
      <a:dk2>
        <a:srgbClr val="00009C"/>
      </a:dk2>
      <a:lt2>
        <a:srgbClr val="F4F4F4"/>
      </a:lt2>
      <a:accent1>
        <a:srgbClr val="2E28FF"/>
      </a:accent1>
      <a:accent2>
        <a:srgbClr val="A000FF"/>
      </a:accent2>
      <a:accent3>
        <a:srgbClr val="FF82E5"/>
      </a:accent3>
      <a:accent4>
        <a:srgbClr val="FF7C27"/>
      </a:accent4>
      <a:accent5>
        <a:srgbClr val="FFDA27"/>
      </a:accent5>
      <a:accent6>
        <a:srgbClr val="00D73D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folien">
  <a:themeElements>
    <a:clrScheme name="SeDOA">
      <a:dk1>
        <a:srgbClr val="000050"/>
      </a:dk1>
      <a:lt1>
        <a:srgbClr val="FFFFFF"/>
      </a:lt1>
      <a:dk2>
        <a:srgbClr val="00009C"/>
      </a:dk2>
      <a:lt2>
        <a:srgbClr val="F4F4F4"/>
      </a:lt2>
      <a:accent1>
        <a:srgbClr val="2E28FF"/>
      </a:accent1>
      <a:accent2>
        <a:srgbClr val="A000FF"/>
      </a:accent2>
      <a:accent3>
        <a:srgbClr val="FF82E5"/>
      </a:accent3>
      <a:accent4>
        <a:srgbClr val="FF7C27"/>
      </a:accent4>
      <a:accent5>
        <a:srgbClr val="FFDA27"/>
      </a:accent5>
      <a:accent6>
        <a:srgbClr val="00D73D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xtfolien">
  <a:themeElements>
    <a:clrScheme name="SeDOA">
      <a:dk1>
        <a:srgbClr val="000050"/>
      </a:dk1>
      <a:lt1>
        <a:srgbClr val="FFFFFF"/>
      </a:lt1>
      <a:dk2>
        <a:srgbClr val="00009C"/>
      </a:dk2>
      <a:lt2>
        <a:srgbClr val="F4F4F4"/>
      </a:lt2>
      <a:accent1>
        <a:srgbClr val="2E28FF"/>
      </a:accent1>
      <a:accent2>
        <a:srgbClr val="A000FF"/>
      </a:accent2>
      <a:accent3>
        <a:srgbClr val="FF82E5"/>
      </a:accent3>
      <a:accent4>
        <a:srgbClr val="FF7C27"/>
      </a:accent4>
      <a:accent5>
        <a:srgbClr val="FFDA27"/>
      </a:accent5>
      <a:accent6>
        <a:srgbClr val="00D73D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SeDOA_Master_ppt_2025v1.potx</Template>
  <TotalTime>0</TotalTime>
  <Words>418</Words>
  <Application>Microsoft Office PowerPoint</Application>
  <PresentationFormat>Breitbild</PresentationFormat>
  <Paragraphs>80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11</vt:i4>
      </vt:variant>
    </vt:vector>
  </HeadingPairs>
  <TitlesOfParts>
    <vt:vector size="21" baseType="lpstr">
      <vt:lpstr>Aptos</vt:lpstr>
      <vt:lpstr>Arial</vt:lpstr>
      <vt:lpstr>Lato</vt:lpstr>
      <vt:lpstr>Outfit</vt:lpstr>
      <vt:lpstr>Outfit Light</vt:lpstr>
      <vt:lpstr>Tahoma</vt:lpstr>
      <vt:lpstr>Wingdings</vt:lpstr>
      <vt:lpstr>Titelfolien</vt:lpstr>
      <vt:lpstr>Textfolien</vt:lpstr>
      <vt:lpstr>1_Textfolien</vt:lpstr>
      <vt:lpstr>PowerPoint-Präsentation</vt:lpstr>
      <vt:lpstr>Übersicht</vt:lpstr>
      <vt:lpstr>PowerPoint-Präsentation</vt:lpstr>
      <vt:lpstr>Die Servicestelle Diamond Open Access (SeDOA)</vt:lpstr>
      <vt:lpstr>Die Servicestelle Diamond Open Access:  über 55 Beteiligte an 15 Einrichtungen</vt:lpstr>
      <vt:lpstr>SeDOA: Ziele </vt:lpstr>
      <vt:lpstr>SeDOA: Work packages</vt:lpstr>
      <vt:lpstr>PowerPoint-Präsentation</vt:lpstr>
      <vt:lpstr>WP 2: Publikationsdienste ZB MED Köln, FU Berlin, HU Berlin, TU Berlin, ULB Darmstadt, UB Heidelberg</vt:lpstr>
      <vt:lpstr>WP 2: Publikationsdienste ZB MED Köln, FU Berlin, HU Berlin, TU Berlin, ULB Darmstadt, UB Heidelberg</vt:lpstr>
      <vt:lpstr>Herzlichen Dank für Ihre Aufmerksamkeit! Website: https://diamond-open-access.de/   Kontakt:  Single Point of Contact SeDOA: kontakt@diamond-open-access.de   Ausführliche Folien:  Matthias Kerekes &amp; Katharina Schulz (2026) Ein Jahr Servicestelle Diamond Open Access (SeDOA): Werkstattbericht aus dem Projekt. 114. BiblioCon in Berlin 2026. doi: urn:nbn:de:0290-opus4-202788  </vt:lpstr>
    </vt:vector>
  </TitlesOfParts>
  <Company>UB HU-Berlin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Katharina Schulz;Maxi Kindling</dc:creator>
  <cp:lastModifiedBy>Windows User</cp:lastModifiedBy>
  <cp:revision>43</cp:revision>
  <dcterms:created xsi:type="dcterms:W3CDTF">2026-02-19T15:21:59Z</dcterms:created>
  <dcterms:modified xsi:type="dcterms:W3CDTF">2026-07-17T10:32:29Z</dcterms:modified>
</cp:coreProperties>
</file>